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716" r:id="rId5"/>
  </p:sldMasterIdLst>
  <p:notesMasterIdLst>
    <p:notesMasterId r:id="rId42"/>
  </p:notesMasterIdLst>
  <p:handoutMasterIdLst>
    <p:handoutMasterId r:id="rId43"/>
  </p:handoutMasterIdLst>
  <p:sldIdLst>
    <p:sldId id="327" r:id="rId6"/>
    <p:sldId id="330" r:id="rId7"/>
    <p:sldId id="331" r:id="rId8"/>
    <p:sldId id="332" r:id="rId9"/>
    <p:sldId id="298" r:id="rId10"/>
    <p:sldId id="263" r:id="rId11"/>
    <p:sldId id="299" r:id="rId12"/>
    <p:sldId id="302" r:id="rId13"/>
    <p:sldId id="264" r:id="rId14"/>
    <p:sldId id="266" r:id="rId15"/>
    <p:sldId id="333" r:id="rId16"/>
    <p:sldId id="334" r:id="rId17"/>
    <p:sldId id="335" r:id="rId18"/>
    <p:sldId id="336" r:id="rId19"/>
    <p:sldId id="337" r:id="rId20"/>
    <p:sldId id="265" r:id="rId21"/>
    <p:sldId id="338" r:id="rId22"/>
    <p:sldId id="339" r:id="rId23"/>
    <p:sldId id="340" r:id="rId24"/>
    <p:sldId id="341" r:id="rId25"/>
    <p:sldId id="342" r:id="rId26"/>
    <p:sldId id="343" r:id="rId27"/>
    <p:sldId id="345" r:id="rId28"/>
    <p:sldId id="276" r:id="rId29"/>
    <p:sldId id="346" r:id="rId30"/>
    <p:sldId id="347" r:id="rId31"/>
    <p:sldId id="348" r:id="rId32"/>
    <p:sldId id="303" r:id="rId33"/>
    <p:sldId id="349" r:id="rId34"/>
    <p:sldId id="350" r:id="rId35"/>
    <p:sldId id="293" r:id="rId36"/>
    <p:sldId id="351" r:id="rId37"/>
    <p:sldId id="352" r:id="rId38"/>
    <p:sldId id="274" r:id="rId39"/>
    <p:sldId id="275" r:id="rId40"/>
    <p:sldId id="329" r:id="rId4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1C7DD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52" autoAdjust="0"/>
    <p:restoredTop sz="85174"/>
  </p:normalViewPr>
  <p:slideViewPr>
    <p:cSldViewPr snapToGrid="0" snapToObjects="1">
      <p:cViewPr varScale="1">
        <p:scale>
          <a:sx n="118" d="100"/>
          <a:sy n="118" d="100"/>
        </p:scale>
        <p:origin x="126" y="13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handoutMaster" Target="handoutMasters/handoutMaster1.xml"/><Relationship Id="rId48" Type="http://schemas.openxmlformats.org/officeDocument/2006/relationships/tableStyles" Target="tableStyle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jpg>
</file>

<file path=ppt/media/image24.jpg>
</file>

<file path=ppt/media/image25.PNG>
</file>

<file path=ppt/media/image26.PNG>
</file>

<file path=ppt/media/image27.png>
</file>

<file path=ppt/media/image28.PNG>
</file>

<file path=ppt/media/image29.PNG>
</file>

<file path=ppt/media/image3.png>
</file>

<file path=ppt/media/image30.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53031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233856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1473358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FR"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20083180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A8F9A4-BF76-7FF1-846A-2B7358CD4D4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FBD4A8-00E6-1EF8-A70E-D14664530D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85C0B3-25CF-0BC3-72E9-528AFB8949C4}"/>
              </a:ext>
            </a:extLst>
          </p:cNvPr>
          <p:cNvSpPr>
            <a:spLocks noGrp="1"/>
          </p:cNvSpPr>
          <p:nvPr>
            <p:ph type="body" idx="1"/>
          </p:nvPr>
        </p:nvSpPr>
        <p:spPr/>
        <p:txBody>
          <a:bodyPr/>
          <a:lstStyle/>
          <a:p>
            <a:endParaRPr lang="fr-FR" dirty="0"/>
          </a:p>
        </p:txBody>
      </p:sp>
      <p:sp>
        <p:nvSpPr>
          <p:cNvPr id="4" name="Slide Number Placeholder 3">
            <a:extLst>
              <a:ext uri="{FF2B5EF4-FFF2-40B4-BE49-F238E27FC236}">
                <a16:creationId xmlns:a16="http://schemas.microsoft.com/office/drawing/2014/main" id="{2CBD6238-A3C7-1551-EE40-D6FB2B0CD69E}"/>
              </a:ext>
            </a:extLst>
          </p:cNvPr>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3714653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76D2F-B3C2-5F0F-97E0-8A5B21CA396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49299A-990F-DF73-E1FD-564961C3EC7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86C2BC-B2CE-150E-D040-BE23176FF40E}"/>
              </a:ext>
            </a:extLst>
          </p:cNvPr>
          <p:cNvSpPr>
            <a:spLocks noGrp="1"/>
          </p:cNvSpPr>
          <p:nvPr>
            <p:ph type="body" idx="1"/>
          </p:nvPr>
        </p:nvSpPr>
        <p:spPr/>
        <p:txBody>
          <a:bodyPr/>
          <a:lstStyle/>
          <a:p>
            <a:endParaRPr lang="fr-FR" dirty="0"/>
          </a:p>
        </p:txBody>
      </p:sp>
      <p:sp>
        <p:nvSpPr>
          <p:cNvPr id="4" name="Slide Number Placeholder 3">
            <a:extLst>
              <a:ext uri="{FF2B5EF4-FFF2-40B4-BE49-F238E27FC236}">
                <a16:creationId xmlns:a16="http://schemas.microsoft.com/office/drawing/2014/main" id="{AB6F2E99-43CD-3507-520C-86137C89995F}"/>
              </a:ext>
            </a:extLst>
          </p:cNvPr>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1546138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E7E928-2A10-3B13-0570-6F4F62A588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CBABC2-790F-774B-EC46-3C5F82A0A6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3D95E7-2BF1-F38F-5F28-14E3401ED189}"/>
              </a:ext>
            </a:extLst>
          </p:cNvPr>
          <p:cNvSpPr>
            <a:spLocks noGrp="1"/>
          </p:cNvSpPr>
          <p:nvPr>
            <p:ph type="body" idx="1"/>
          </p:nvPr>
        </p:nvSpPr>
        <p:spPr/>
        <p:txBody>
          <a:bodyPr/>
          <a:lstStyle/>
          <a:p>
            <a:endParaRPr lang="fr-FR" dirty="0"/>
          </a:p>
        </p:txBody>
      </p:sp>
      <p:sp>
        <p:nvSpPr>
          <p:cNvPr id="4" name="Slide Number Placeholder 3">
            <a:extLst>
              <a:ext uri="{FF2B5EF4-FFF2-40B4-BE49-F238E27FC236}">
                <a16:creationId xmlns:a16="http://schemas.microsoft.com/office/drawing/2014/main" id="{24FF5A2D-08AB-69E6-0A1F-D8481F190CF8}"/>
              </a:ext>
            </a:extLst>
          </p:cNvPr>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4011982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3147970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7394689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4E5C39-FE1E-4048-9E78-68F07A4195FB}" type="datetimeFigureOut">
              <a:rPr lang="en-US" smtClean="0"/>
              <a:t>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6928573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4E5C39-FE1E-4048-9E78-68F07A4195FB}" type="datetimeFigureOut">
              <a:rPr lang="en-US" smtClean="0"/>
              <a:t>2/12/2024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9631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4E5C39-FE1E-4048-9E78-68F07A4195FB}" type="datetimeFigureOut">
              <a:rPr lang="en-US" smtClean="0"/>
              <a:t>2/12/2024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0132502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4E5C39-FE1E-4048-9E78-68F07A4195FB}" type="datetimeFigureOut">
              <a:rPr lang="en-US" smtClean="0"/>
              <a:t>2/12/2024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455138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4E5C39-FE1E-4048-9E78-68F07A4195FB}" type="datetimeFigureOut">
              <a:rPr lang="en-US" smtClean="0"/>
              <a:t>2/12/2024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0232080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2/12/2024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1473202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
        <p:nvSpPr>
          <p:cNvPr id="5" name="Date Placeholder 4"/>
          <p:cNvSpPr>
            <a:spLocks noGrp="1"/>
          </p:cNvSpPr>
          <p:nvPr>
            <p:ph type="dt" sz="half" idx="10"/>
          </p:nvPr>
        </p:nvSpPr>
        <p:spPr/>
        <p:txBody>
          <a:bodyPr/>
          <a:lstStyle/>
          <a:p>
            <a:fld id="{5E4E5C39-FE1E-4048-9E78-68F07A4195FB}" type="datetimeFigureOut">
              <a:rPr lang="en-US" smtClean="0"/>
              <a:t>2/12/2024</a:t>
            </a:fld>
            <a:endParaRPr lang="en-US"/>
          </a:p>
        </p:txBody>
      </p:sp>
    </p:spTree>
    <p:extLst>
      <p:ext uri="{BB962C8B-B14F-4D97-AF65-F5344CB8AC3E}">
        <p14:creationId xmlns:p14="http://schemas.microsoft.com/office/powerpoint/2010/main" val="42630254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5715144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0406050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02822695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9240927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2/12/2024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56946248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90600389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2/12/2024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25852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4099742669"/>
      </p:ext>
    </p:extLst>
  </p:cSld>
  <p:clrMapOvr>
    <a:masterClrMapping/>
  </p:clrMapOvr>
  <p:transition spd="slow">
    <p:push dir="u"/>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51303117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795105651"/>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theme" Target="../theme/theme2.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2/12/2024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340169233"/>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 id="2147483735" r:id="rId19"/>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0.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31.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31.xml"/><Relationship Id="rId5" Type="http://schemas.openxmlformats.org/officeDocument/2006/relationships/image" Target="../media/image24.jpg"/><Relationship Id="rId4" Type="http://schemas.openxmlformats.org/officeDocument/2006/relationships/image" Target="../media/image2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_rels/slide3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5134342"/>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Amine Saad</a:t>
            </a:r>
          </a:p>
          <a:p>
            <a:r>
              <a:rPr lang="en-US" dirty="0">
                <a:solidFill>
                  <a:schemeClr val="bg2"/>
                </a:solidFill>
                <a:latin typeface="Abadi" panose="020B0604020104020204" pitchFamily="34" charset="0"/>
                <a:ea typeface="SF Pro" pitchFamily="2" charset="0"/>
                <a:cs typeface="SF Pro" pitchFamily="2" charset="0"/>
              </a:rPr>
              <a:t>05/02/2024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9745663"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Exploratory Data Analysis with Seaborn</a:t>
            </a:r>
            <a:br>
              <a:rPr lang="en-US" sz="2200" dirty="0">
                <a:solidFill>
                  <a:schemeClr val="accent3">
                    <a:lumMod val="25000"/>
                  </a:schemeClr>
                </a:solidFill>
                <a:latin typeface="Abadi"/>
              </a:rPr>
            </a:br>
            <a:r>
              <a:rPr lang="en-US" sz="2200" dirty="0">
                <a:solidFill>
                  <a:schemeClr val="accent3">
                    <a:lumMod val="25000"/>
                  </a:schemeClr>
                </a:solidFill>
                <a:latin typeface="Abadi"/>
              </a:rPr>
              <a:t>Several visuals depicting the certain variable related to launch</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8784FF-9E43-1DB5-9B18-B31668D1A4D6}"/>
              </a:ext>
            </a:extLst>
          </p:cNvPr>
          <p:cNvPicPr>
            <a:picLocks noChangeAspect="1"/>
          </p:cNvPicPr>
          <p:nvPr/>
        </p:nvPicPr>
        <p:blipFill>
          <a:blip r:embed="rId2"/>
          <a:stretch>
            <a:fillRect/>
          </a:stretch>
        </p:blipFill>
        <p:spPr>
          <a:xfrm>
            <a:off x="0" y="1385740"/>
            <a:ext cx="12192000" cy="3136994"/>
          </a:xfrm>
          <a:prstGeom prst="rect">
            <a:avLst/>
          </a:prstGeom>
        </p:spPr>
      </p:pic>
      <p:sp>
        <p:nvSpPr>
          <p:cNvPr id="4" name="TextBox 3">
            <a:extLst>
              <a:ext uri="{FF2B5EF4-FFF2-40B4-BE49-F238E27FC236}">
                <a16:creationId xmlns:a16="http://schemas.microsoft.com/office/drawing/2014/main" id="{4BF86264-AA08-5052-7C95-D3E1C135E2BD}"/>
              </a:ext>
            </a:extLst>
          </p:cNvPr>
          <p:cNvSpPr txBox="1"/>
          <p:nvPr/>
        </p:nvSpPr>
        <p:spPr>
          <a:xfrm>
            <a:off x="3219250" y="562294"/>
            <a:ext cx="6254687" cy="584775"/>
          </a:xfrm>
          <a:prstGeom prst="rect">
            <a:avLst/>
          </a:prstGeom>
          <a:noFill/>
        </p:spPr>
        <p:txBody>
          <a:bodyPr wrap="square" rtlCol="0">
            <a:spAutoFit/>
          </a:bodyPr>
          <a:lstStyle/>
          <a:p>
            <a:r>
              <a:rPr lang="en-US" sz="3200" dirty="0">
                <a:solidFill>
                  <a:schemeClr val="accent2"/>
                </a:solidFill>
              </a:rPr>
              <a:t>Flight Number vs Launch Site</a:t>
            </a:r>
            <a:endParaRPr lang="fr-FR" sz="3200" dirty="0">
              <a:solidFill>
                <a:schemeClr val="accent2"/>
              </a:solidFill>
            </a:endParaRPr>
          </a:p>
        </p:txBody>
      </p:sp>
      <p:sp>
        <p:nvSpPr>
          <p:cNvPr id="5" name="TextBox 4">
            <a:extLst>
              <a:ext uri="{FF2B5EF4-FFF2-40B4-BE49-F238E27FC236}">
                <a16:creationId xmlns:a16="http://schemas.microsoft.com/office/drawing/2014/main" id="{71BDAF36-97FD-1F9D-3801-F5F5A6F9469C}"/>
              </a:ext>
            </a:extLst>
          </p:cNvPr>
          <p:cNvSpPr txBox="1"/>
          <p:nvPr/>
        </p:nvSpPr>
        <p:spPr>
          <a:xfrm>
            <a:off x="838986" y="5000076"/>
            <a:ext cx="8239027" cy="1200329"/>
          </a:xfrm>
          <a:prstGeom prst="rect">
            <a:avLst/>
          </a:prstGeom>
          <a:noFill/>
        </p:spPr>
        <p:txBody>
          <a:bodyPr wrap="square" rtlCol="0">
            <a:spAutoFit/>
          </a:bodyPr>
          <a:lstStyle/>
          <a:p>
            <a:r>
              <a:rPr lang="en-US" dirty="0"/>
              <a:t>*Around the 20 flight mark CCAFS start witnessing some successful launches</a:t>
            </a:r>
            <a:br>
              <a:rPr lang="en-US" dirty="0"/>
            </a:br>
            <a:r>
              <a:rPr lang="en-US" dirty="0"/>
              <a:t>*VAFB and KSC LC only confirms the continuation of the successful launches but with a lesser number</a:t>
            </a:r>
            <a:br>
              <a:rPr lang="en-US" dirty="0"/>
            </a:br>
            <a:r>
              <a:rPr lang="en-US" dirty="0"/>
              <a:t>*Around flight 80 you can notice a stable success in the main site CCAFS</a:t>
            </a:r>
            <a:endParaRPr lang="fr-FR" dirty="0"/>
          </a:p>
        </p:txBody>
      </p:sp>
    </p:spTree>
    <p:extLst>
      <p:ext uri="{BB962C8B-B14F-4D97-AF65-F5344CB8AC3E}">
        <p14:creationId xmlns:p14="http://schemas.microsoft.com/office/powerpoint/2010/main" val="360234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97641F-D9EA-CE67-921A-0BF9F50548D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A5C457D-7853-113F-5844-1017F1BA913A}"/>
              </a:ext>
            </a:extLst>
          </p:cNvPr>
          <p:cNvSpPr txBox="1"/>
          <p:nvPr/>
        </p:nvSpPr>
        <p:spPr>
          <a:xfrm>
            <a:off x="3506772" y="374759"/>
            <a:ext cx="5571241" cy="1077218"/>
          </a:xfrm>
          <a:prstGeom prst="rect">
            <a:avLst/>
          </a:prstGeom>
          <a:noFill/>
        </p:spPr>
        <p:txBody>
          <a:bodyPr wrap="square" rtlCol="0">
            <a:spAutoFit/>
          </a:bodyPr>
          <a:lstStyle/>
          <a:p>
            <a:r>
              <a:rPr lang="en-US" sz="3200" dirty="0">
                <a:solidFill>
                  <a:schemeClr val="accent2"/>
                </a:solidFill>
              </a:rPr>
              <a:t>The Relationship Between Payload and Launch Site</a:t>
            </a:r>
            <a:endParaRPr lang="fr-FR" sz="3200" dirty="0">
              <a:solidFill>
                <a:schemeClr val="accent2"/>
              </a:solidFill>
            </a:endParaRPr>
          </a:p>
        </p:txBody>
      </p:sp>
      <p:sp>
        <p:nvSpPr>
          <p:cNvPr id="5" name="TextBox 4">
            <a:extLst>
              <a:ext uri="{FF2B5EF4-FFF2-40B4-BE49-F238E27FC236}">
                <a16:creationId xmlns:a16="http://schemas.microsoft.com/office/drawing/2014/main" id="{0CB3EC84-5A3B-6831-E093-49E7EC5F34C0}"/>
              </a:ext>
            </a:extLst>
          </p:cNvPr>
          <p:cNvSpPr txBox="1"/>
          <p:nvPr/>
        </p:nvSpPr>
        <p:spPr>
          <a:xfrm>
            <a:off x="575035" y="5059561"/>
            <a:ext cx="8644379" cy="1200329"/>
          </a:xfrm>
          <a:prstGeom prst="rect">
            <a:avLst/>
          </a:prstGeom>
          <a:noFill/>
        </p:spPr>
        <p:txBody>
          <a:bodyPr wrap="square" rtlCol="0">
            <a:spAutoFit/>
          </a:bodyPr>
          <a:lstStyle/>
          <a:p>
            <a:pPr algn="just"/>
            <a:r>
              <a:rPr lang="en-US" dirty="0"/>
              <a:t>The scatter plot suggests that the CCAFS SLC 40 site has the highest launch frequency across a broad range of payload masses. VAFB SLC 4E shows fewer and generally lighter payloads, while KSC LC 39A is capable of launching heavy payloads. </a:t>
            </a:r>
            <a:endParaRPr lang="fr-FR" dirty="0"/>
          </a:p>
        </p:txBody>
      </p:sp>
      <p:pic>
        <p:nvPicPr>
          <p:cNvPr id="6" name="Picture 5">
            <a:extLst>
              <a:ext uri="{FF2B5EF4-FFF2-40B4-BE49-F238E27FC236}">
                <a16:creationId xmlns:a16="http://schemas.microsoft.com/office/drawing/2014/main" id="{81D1937C-43C3-6227-96DF-F2CD409370A9}"/>
              </a:ext>
            </a:extLst>
          </p:cNvPr>
          <p:cNvPicPr>
            <a:picLocks noChangeAspect="1"/>
          </p:cNvPicPr>
          <p:nvPr/>
        </p:nvPicPr>
        <p:blipFill>
          <a:blip r:embed="rId3"/>
          <a:stretch>
            <a:fillRect/>
          </a:stretch>
        </p:blipFill>
        <p:spPr>
          <a:xfrm>
            <a:off x="0" y="1756886"/>
            <a:ext cx="12192000" cy="2633372"/>
          </a:xfrm>
          <a:prstGeom prst="rect">
            <a:avLst/>
          </a:prstGeom>
        </p:spPr>
      </p:pic>
    </p:spTree>
    <p:extLst>
      <p:ext uri="{BB962C8B-B14F-4D97-AF65-F5344CB8AC3E}">
        <p14:creationId xmlns:p14="http://schemas.microsoft.com/office/powerpoint/2010/main" val="695804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98EF68-C486-BD96-9779-A49B4AA230D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6913162-AF53-36C9-74CD-648244A3D724}"/>
              </a:ext>
            </a:extLst>
          </p:cNvPr>
          <p:cNvSpPr txBox="1"/>
          <p:nvPr/>
        </p:nvSpPr>
        <p:spPr>
          <a:xfrm>
            <a:off x="2551522" y="194188"/>
            <a:ext cx="6099143" cy="1077218"/>
          </a:xfrm>
          <a:prstGeom prst="rect">
            <a:avLst/>
          </a:prstGeom>
          <a:noFill/>
        </p:spPr>
        <p:txBody>
          <a:bodyPr wrap="square" rtlCol="0">
            <a:spAutoFit/>
          </a:bodyPr>
          <a:lstStyle/>
          <a:p>
            <a:pPr algn="ctr"/>
            <a:r>
              <a:rPr lang="en-US" sz="3200" dirty="0">
                <a:solidFill>
                  <a:schemeClr val="accent2"/>
                </a:solidFill>
              </a:rPr>
              <a:t>The Relationship Between Success Rate of Each Orbit Type</a:t>
            </a:r>
            <a:endParaRPr lang="fr-FR" sz="3200" dirty="0">
              <a:solidFill>
                <a:schemeClr val="accent2"/>
              </a:solidFill>
            </a:endParaRPr>
          </a:p>
        </p:txBody>
      </p:sp>
      <p:sp>
        <p:nvSpPr>
          <p:cNvPr id="5" name="TextBox 4">
            <a:extLst>
              <a:ext uri="{FF2B5EF4-FFF2-40B4-BE49-F238E27FC236}">
                <a16:creationId xmlns:a16="http://schemas.microsoft.com/office/drawing/2014/main" id="{2C2920D8-11F2-FE81-8D23-119C3DB2AB4D}"/>
              </a:ext>
            </a:extLst>
          </p:cNvPr>
          <p:cNvSpPr txBox="1"/>
          <p:nvPr/>
        </p:nvSpPr>
        <p:spPr>
          <a:xfrm>
            <a:off x="622169" y="4687574"/>
            <a:ext cx="8644379" cy="2031325"/>
          </a:xfrm>
          <a:prstGeom prst="rect">
            <a:avLst/>
          </a:prstGeom>
          <a:noFill/>
        </p:spPr>
        <p:txBody>
          <a:bodyPr wrap="square" rtlCol="0">
            <a:spAutoFit/>
          </a:bodyPr>
          <a:lstStyle/>
          <a:p>
            <a:pPr algn="just"/>
            <a:r>
              <a:rPr lang="en-US" dirty="0"/>
              <a:t>The bar chart presents the number of successful missions for various orbit types. ES-L1, GTO, and VLEO orbits have the highest number of successes, indicating frequent and potentially reliable operations to these destinations. Orbits like HEO, ISS, LEO, and MEO show moderate success counts, suggesting regular use but with fewer missions compared to the highest ones. Orbits such as PO and SSO have lower success counts, which could imply they are less commonly targeted or possibly more challenging for missions. </a:t>
            </a:r>
            <a:endParaRPr lang="fr-FR" dirty="0"/>
          </a:p>
        </p:txBody>
      </p:sp>
      <p:pic>
        <p:nvPicPr>
          <p:cNvPr id="3" name="Picture 2">
            <a:extLst>
              <a:ext uri="{FF2B5EF4-FFF2-40B4-BE49-F238E27FC236}">
                <a16:creationId xmlns:a16="http://schemas.microsoft.com/office/drawing/2014/main" id="{DA360827-A824-0A26-12B7-EE21FB4BFD6A}"/>
              </a:ext>
            </a:extLst>
          </p:cNvPr>
          <p:cNvPicPr>
            <a:picLocks noChangeAspect="1"/>
          </p:cNvPicPr>
          <p:nvPr/>
        </p:nvPicPr>
        <p:blipFill>
          <a:blip r:embed="rId3"/>
          <a:stretch>
            <a:fillRect/>
          </a:stretch>
        </p:blipFill>
        <p:spPr>
          <a:xfrm>
            <a:off x="2611225" y="1360590"/>
            <a:ext cx="5505254" cy="3326984"/>
          </a:xfrm>
          <a:prstGeom prst="rect">
            <a:avLst/>
          </a:prstGeom>
        </p:spPr>
      </p:pic>
    </p:spTree>
    <p:extLst>
      <p:ext uri="{BB962C8B-B14F-4D97-AF65-F5344CB8AC3E}">
        <p14:creationId xmlns:p14="http://schemas.microsoft.com/office/powerpoint/2010/main" val="8406242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18C4B4-B2A3-E100-8327-311EFB6F795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B9735D7-5FB8-D912-0285-3ABEF4D5D485}"/>
              </a:ext>
            </a:extLst>
          </p:cNvPr>
          <p:cNvSpPr txBox="1"/>
          <p:nvPr/>
        </p:nvSpPr>
        <p:spPr>
          <a:xfrm>
            <a:off x="2551522" y="194188"/>
            <a:ext cx="6099143" cy="1077218"/>
          </a:xfrm>
          <a:prstGeom prst="rect">
            <a:avLst/>
          </a:prstGeom>
          <a:noFill/>
        </p:spPr>
        <p:txBody>
          <a:bodyPr wrap="square" rtlCol="0">
            <a:spAutoFit/>
          </a:bodyPr>
          <a:lstStyle/>
          <a:p>
            <a:pPr algn="ctr"/>
            <a:r>
              <a:rPr lang="en-US" sz="3200" dirty="0">
                <a:solidFill>
                  <a:schemeClr val="accent2"/>
                </a:solidFill>
              </a:rPr>
              <a:t>the relationship between </a:t>
            </a:r>
            <a:r>
              <a:rPr lang="en-US" sz="3200" dirty="0" err="1">
                <a:solidFill>
                  <a:schemeClr val="accent2"/>
                </a:solidFill>
              </a:rPr>
              <a:t>FlightNumber</a:t>
            </a:r>
            <a:r>
              <a:rPr lang="en-US" sz="3200" dirty="0">
                <a:solidFill>
                  <a:schemeClr val="accent2"/>
                </a:solidFill>
              </a:rPr>
              <a:t> and Orbit type</a:t>
            </a:r>
            <a:endParaRPr lang="fr-FR" sz="3200" dirty="0">
              <a:solidFill>
                <a:schemeClr val="accent2"/>
              </a:solidFill>
            </a:endParaRPr>
          </a:p>
        </p:txBody>
      </p:sp>
      <p:sp>
        <p:nvSpPr>
          <p:cNvPr id="5" name="TextBox 4">
            <a:extLst>
              <a:ext uri="{FF2B5EF4-FFF2-40B4-BE49-F238E27FC236}">
                <a16:creationId xmlns:a16="http://schemas.microsoft.com/office/drawing/2014/main" id="{F360E0EB-BB0C-F825-606C-4C9614AC0E4F}"/>
              </a:ext>
            </a:extLst>
          </p:cNvPr>
          <p:cNvSpPr txBox="1"/>
          <p:nvPr/>
        </p:nvSpPr>
        <p:spPr>
          <a:xfrm>
            <a:off x="622169" y="4189317"/>
            <a:ext cx="8644379" cy="2585323"/>
          </a:xfrm>
          <a:prstGeom prst="rect">
            <a:avLst/>
          </a:prstGeom>
          <a:noFill/>
        </p:spPr>
        <p:txBody>
          <a:bodyPr wrap="square" rtlCol="0">
            <a:spAutoFit/>
          </a:bodyPr>
          <a:lstStyle/>
          <a:p>
            <a:pPr algn="just"/>
            <a:r>
              <a:rPr lang="en-US" dirty="0"/>
              <a:t>Missions span a wide range of orbit types, with LEO (Low Earth Orbit) being the most frequently targeted, as indicated by the density of data points across flight numbers.</a:t>
            </a:r>
          </a:p>
          <a:p>
            <a:pPr algn="just"/>
            <a:r>
              <a:rPr lang="en-US" dirty="0"/>
              <a:t>There are distinct clusters of flight numbers for certain orbit types (e.g., GTO, Geostationary Transfer Orbit), which may suggest specific periods of focused missions to those orbits.</a:t>
            </a:r>
          </a:p>
          <a:p>
            <a:pPr algn="just"/>
            <a:r>
              <a:rPr lang="en-US" dirty="0"/>
              <a:t>The two classes are present across almost all orbit types and flight numbers, indicating a mix of outcomes that are not exclusive to any particular orbit type or period.</a:t>
            </a:r>
            <a:endParaRPr lang="fr-FR" dirty="0"/>
          </a:p>
        </p:txBody>
      </p:sp>
      <p:pic>
        <p:nvPicPr>
          <p:cNvPr id="6" name="Picture 5">
            <a:extLst>
              <a:ext uri="{FF2B5EF4-FFF2-40B4-BE49-F238E27FC236}">
                <a16:creationId xmlns:a16="http://schemas.microsoft.com/office/drawing/2014/main" id="{3B4B1193-8D2E-9816-4E34-10854594EA9D}"/>
              </a:ext>
            </a:extLst>
          </p:cNvPr>
          <p:cNvPicPr>
            <a:picLocks noChangeAspect="1"/>
          </p:cNvPicPr>
          <p:nvPr/>
        </p:nvPicPr>
        <p:blipFill>
          <a:blip r:embed="rId3"/>
          <a:stretch>
            <a:fillRect/>
          </a:stretch>
        </p:blipFill>
        <p:spPr>
          <a:xfrm>
            <a:off x="0" y="1802656"/>
            <a:ext cx="12192000" cy="2386661"/>
          </a:xfrm>
          <a:prstGeom prst="rect">
            <a:avLst/>
          </a:prstGeom>
        </p:spPr>
      </p:pic>
    </p:spTree>
    <p:extLst>
      <p:ext uri="{BB962C8B-B14F-4D97-AF65-F5344CB8AC3E}">
        <p14:creationId xmlns:p14="http://schemas.microsoft.com/office/powerpoint/2010/main" val="638312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229E66-9D47-363E-2CB2-EE60ECB3207B}"/>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67A48E63-9C65-07DC-1C71-BFCE0EDD48AF}"/>
              </a:ext>
            </a:extLst>
          </p:cNvPr>
          <p:cNvSpPr txBox="1"/>
          <p:nvPr/>
        </p:nvSpPr>
        <p:spPr>
          <a:xfrm>
            <a:off x="2551522" y="194188"/>
            <a:ext cx="6099143" cy="1077218"/>
          </a:xfrm>
          <a:prstGeom prst="rect">
            <a:avLst/>
          </a:prstGeom>
          <a:noFill/>
        </p:spPr>
        <p:txBody>
          <a:bodyPr wrap="square" rtlCol="0">
            <a:spAutoFit/>
          </a:bodyPr>
          <a:lstStyle/>
          <a:p>
            <a:pPr algn="ctr"/>
            <a:r>
              <a:rPr lang="en-US" sz="3200" dirty="0">
                <a:solidFill>
                  <a:schemeClr val="accent2"/>
                </a:solidFill>
              </a:rPr>
              <a:t>Yearly launch Success Rate Trend</a:t>
            </a:r>
            <a:endParaRPr lang="fr-FR" sz="3200" dirty="0">
              <a:solidFill>
                <a:schemeClr val="accent2"/>
              </a:solidFill>
            </a:endParaRPr>
          </a:p>
        </p:txBody>
      </p:sp>
      <p:sp>
        <p:nvSpPr>
          <p:cNvPr id="5" name="TextBox 4">
            <a:extLst>
              <a:ext uri="{FF2B5EF4-FFF2-40B4-BE49-F238E27FC236}">
                <a16:creationId xmlns:a16="http://schemas.microsoft.com/office/drawing/2014/main" id="{9E44B0DB-2337-8D0F-CF80-6F0AA5721862}"/>
              </a:ext>
            </a:extLst>
          </p:cNvPr>
          <p:cNvSpPr txBox="1"/>
          <p:nvPr/>
        </p:nvSpPr>
        <p:spPr>
          <a:xfrm>
            <a:off x="622169" y="4438699"/>
            <a:ext cx="8644379" cy="2031325"/>
          </a:xfrm>
          <a:prstGeom prst="rect">
            <a:avLst/>
          </a:prstGeom>
          <a:noFill/>
        </p:spPr>
        <p:txBody>
          <a:bodyPr wrap="square" rtlCol="0">
            <a:spAutoFit/>
          </a:bodyPr>
          <a:lstStyle/>
          <a:p>
            <a:pPr algn="just"/>
            <a:r>
              <a:rPr lang="en-US" dirty="0"/>
              <a:t>This suggests significant improvements in launch reliability over the first half of the decade, possibly due to advancements in technology, increased experience, and improved processes. The high success rates towards the end of the decade might reflect a matured space industry with consistent performance. The shaded area indicates the confidence interval for the success rate, which seems to narrow over time, implying that the estimates for the success rate become more precise or consistent as time progresses.</a:t>
            </a:r>
            <a:endParaRPr lang="fr-FR" dirty="0"/>
          </a:p>
        </p:txBody>
      </p:sp>
      <p:pic>
        <p:nvPicPr>
          <p:cNvPr id="3" name="Picture 2">
            <a:extLst>
              <a:ext uri="{FF2B5EF4-FFF2-40B4-BE49-F238E27FC236}">
                <a16:creationId xmlns:a16="http://schemas.microsoft.com/office/drawing/2014/main" id="{88D5CBE5-5152-0684-E9F1-2E155F6397E3}"/>
              </a:ext>
            </a:extLst>
          </p:cNvPr>
          <p:cNvPicPr>
            <a:picLocks noChangeAspect="1"/>
          </p:cNvPicPr>
          <p:nvPr/>
        </p:nvPicPr>
        <p:blipFill>
          <a:blip r:embed="rId3"/>
          <a:stretch>
            <a:fillRect/>
          </a:stretch>
        </p:blipFill>
        <p:spPr>
          <a:xfrm>
            <a:off x="3566394" y="1337907"/>
            <a:ext cx="3948311" cy="2924151"/>
          </a:xfrm>
          <a:prstGeom prst="rect">
            <a:avLst/>
          </a:prstGeom>
        </p:spPr>
      </p:pic>
    </p:spTree>
    <p:extLst>
      <p:ext uri="{BB962C8B-B14F-4D97-AF65-F5344CB8AC3E}">
        <p14:creationId xmlns:p14="http://schemas.microsoft.com/office/powerpoint/2010/main" val="15377432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06575"/>
            <a:ext cx="9745663"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Exploratory Data Analysis with SQL with SQL DB2 in Python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53421D08-EB58-E321-9BA9-5E59DB46BE51}"/>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59527DF-4C2A-91F6-5F35-E7EC7CB69CFC}"/>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2DBB9EDA-95C9-F395-0AC1-C394D51BEC4D}"/>
              </a:ext>
            </a:extLst>
          </p:cNvPr>
          <p:cNvSpPr>
            <a:spLocks noGrp="1"/>
          </p:cNvSpPr>
          <p:nvPr>
            <p:ph idx="4294967295"/>
          </p:nvPr>
        </p:nvSpPr>
        <p:spPr>
          <a:xfrm>
            <a:off x="0" y="1806575"/>
            <a:ext cx="9745663" cy="4351338"/>
          </a:xfrm>
          <a:prstGeom prst="rect">
            <a:avLst/>
          </a:prstGeom>
        </p:spPr>
        <p:txBody>
          <a:bodyPr lIns="91440" tIns="45720" rIns="91440" bIns="45720" anchor="t"/>
          <a:lstStyle/>
          <a:p>
            <a:r>
              <a:rPr lang="en-US" dirty="0"/>
              <a:t>All the launch sites from the mission</a:t>
            </a:r>
          </a:p>
          <a:p>
            <a:endParaRPr lang="en-US" dirty="0"/>
          </a:p>
          <a:p>
            <a:endParaRPr lang="en-US" dirty="0"/>
          </a:p>
        </p:txBody>
      </p:sp>
      <p:sp>
        <p:nvSpPr>
          <p:cNvPr id="3" name="Title 1">
            <a:extLst>
              <a:ext uri="{FF2B5EF4-FFF2-40B4-BE49-F238E27FC236}">
                <a16:creationId xmlns:a16="http://schemas.microsoft.com/office/drawing/2014/main" id="{AAEC6DBD-75C3-A642-FD53-06641ECFBF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rPr>
              <a:t>Launch Sites Names</a:t>
            </a:r>
          </a:p>
        </p:txBody>
      </p:sp>
      <p:pic>
        <p:nvPicPr>
          <p:cNvPr id="6" name="Picture 5">
            <a:extLst>
              <a:ext uri="{FF2B5EF4-FFF2-40B4-BE49-F238E27FC236}">
                <a16:creationId xmlns:a16="http://schemas.microsoft.com/office/drawing/2014/main" id="{832A7F67-7304-D721-9565-AF58E2EB2E21}"/>
              </a:ext>
            </a:extLst>
          </p:cNvPr>
          <p:cNvPicPr>
            <a:picLocks noChangeAspect="1"/>
          </p:cNvPicPr>
          <p:nvPr/>
        </p:nvPicPr>
        <p:blipFill>
          <a:blip r:embed="rId3"/>
          <a:stretch>
            <a:fillRect/>
          </a:stretch>
        </p:blipFill>
        <p:spPr>
          <a:xfrm>
            <a:off x="444483" y="2431472"/>
            <a:ext cx="4353533" cy="237205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id="{F09F4B17-1460-8C9B-A6B0-E82A81726D9E}"/>
              </a:ext>
            </a:extLst>
          </p:cNvPr>
          <p:cNvSpPr txBox="1"/>
          <p:nvPr/>
        </p:nvSpPr>
        <p:spPr>
          <a:xfrm>
            <a:off x="5167146" y="2901142"/>
            <a:ext cx="4209387" cy="923330"/>
          </a:xfrm>
          <a:prstGeom prst="rect">
            <a:avLst/>
          </a:prstGeom>
          <a:noFill/>
        </p:spPr>
        <p:txBody>
          <a:bodyPr wrap="square" rtlCol="0">
            <a:spAutoFit/>
          </a:bodyPr>
          <a:lstStyle/>
          <a:p>
            <a:r>
              <a:rPr lang="en-US" dirty="0"/>
              <a:t>CCAFS LC-40 and CCAFS SLC-40 seem like an upgrade of the same launch site</a:t>
            </a:r>
            <a:endParaRPr lang="fr-FR" dirty="0"/>
          </a:p>
        </p:txBody>
      </p:sp>
    </p:spTree>
    <p:extLst>
      <p:ext uri="{BB962C8B-B14F-4D97-AF65-F5344CB8AC3E}">
        <p14:creationId xmlns:p14="http://schemas.microsoft.com/office/powerpoint/2010/main" val="29457532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EEEC0C00-9A53-A828-69CE-960BD97EF2B1}"/>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5FBC17-8B7D-50AC-E332-3E3E87C051E9}"/>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DF340EBE-D8FF-C992-02C1-736143CAD819}"/>
              </a:ext>
            </a:extLst>
          </p:cNvPr>
          <p:cNvSpPr>
            <a:spLocks noGrp="1"/>
          </p:cNvSpPr>
          <p:nvPr>
            <p:ph idx="4294967295"/>
          </p:nvPr>
        </p:nvSpPr>
        <p:spPr>
          <a:xfrm>
            <a:off x="0" y="1806575"/>
            <a:ext cx="9745663" cy="4351338"/>
          </a:xfrm>
          <a:prstGeom prst="rect">
            <a:avLst/>
          </a:prstGeom>
        </p:spPr>
        <p:txBody>
          <a:bodyPr lIns="91440" tIns="45720" rIns="91440" bIns="45720" anchor="t"/>
          <a:lstStyle/>
          <a:p>
            <a:pPr marL="0" indent="0">
              <a:lnSpc>
                <a:spcPct val="100000"/>
              </a:lnSpc>
              <a:spcBef>
                <a:spcPts val="1400"/>
              </a:spcBef>
              <a:buNone/>
            </a:pPr>
            <a:endParaRPr lang="en-US" dirty="0"/>
          </a:p>
          <a:p>
            <a:endParaRPr lang="en-US" dirty="0"/>
          </a:p>
          <a:p>
            <a:endParaRPr lang="en-US" dirty="0"/>
          </a:p>
        </p:txBody>
      </p:sp>
      <p:sp>
        <p:nvSpPr>
          <p:cNvPr id="3" name="Title 1">
            <a:extLst>
              <a:ext uri="{FF2B5EF4-FFF2-40B4-BE49-F238E27FC236}">
                <a16:creationId xmlns:a16="http://schemas.microsoft.com/office/drawing/2014/main" id="{67B2E3CA-5117-7C67-B03E-CC6CB430DF4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rPr>
              <a:t>Launch Sites Starting with CCA</a:t>
            </a:r>
          </a:p>
        </p:txBody>
      </p:sp>
      <p:pic>
        <p:nvPicPr>
          <p:cNvPr id="7" name="Picture 6">
            <a:extLst>
              <a:ext uri="{FF2B5EF4-FFF2-40B4-BE49-F238E27FC236}">
                <a16:creationId xmlns:a16="http://schemas.microsoft.com/office/drawing/2014/main" id="{98996424-11BD-F3BB-0084-744C1498222F}"/>
              </a:ext>
            </a:extLst>
          </p:cNvPr>
          <p:cNvPicPr>
            <a:picLocks noChangeAspect="1"/>
          </p:cNvPicPr>
          <p:nvPr/>
        </p:nvPicPr>
        <p:blipFill>
          <a:blip r:embed="rId3"/>
          <a:stretch>
            <a:fillRect/>
          </a:stretch>
        </p:blipFill>
        <p:spPr>
          <a:xfrm>
            <a:off x="712260" y="3560901"/>
            <a:ext cx="5026595" cy="284822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TextBox 7">
            <a:extLst>
              <a:ext uri="{FF2B5EF4-FFF2-40B4-BE49-F238E27FC236}">
                <a16:creationId xmlns:a16="http://schemas.microsoft.com/office/drawing/2014/main" id="{BABD01C4-A745-A1D2-A47E-2D7D65385E99}"/>
              </a:ext>
            </a:extLst>
          </p:cNvPr>
          <p:cNvSpPr txBox="1"/>
          <p:nvPr/>
        </p:nvSpPr>
        <p:spPr>
          <a:xfrm>
            <a:off x="623455" y="1554480"/>
            <a:ext cx="7088152" cy="1754326"/>
          </a:xfrm>
          <a:prstGeom prst="rect">
            <a:avLst/>
          </a:prstGeom>
          <a:noFill/>
        </p:spPr>
        <p:txBody>
          <a:bodyPr wrap="square" rtlCol="0">
            <a:spAutoFit/>
          </a:bodyPr>
          <a:lstStyle/>
          <a:p>
            <a:r>
              <a:rPr lang="en-US" dirty="0"/>
              <a:t>Despite the mission outcome being marked as 'Success' for all listed flights, the '</a:t>
            </a:r>
            <a:r>
              <a:rPr lang="en-US" dirty="0" err="1"/>
              <a:t>landing_outcome</a:t>
            </a:r>
            <a:r>
              <a:rPr lang="en-US" dirty="0"/>
              <a:t>' shows mixed results with some attempts resulting in 'Failure (parachute)' and others with 'No attempt' to land.</a:t>
            </a:r>
          </a:p>
          <a:p>
            <a:r>
              <a:rPr lang="en-US" dirty="0"/>
              <a:t>Early Falcon 9 Missions: The booster versions listed (F9 v1.0) suggest these are early missions for SpaceX's Falcon 9 vehicle.</a:t>
            </a:r>
            <a:endParaRPr lang="fr-FR" dirty="0"/>
          </a:p>
        </p:txBody>
      </p:sp>
    </p:spTree>
    <p:extLst>
      <p:ext uri="{BB962C8B-B14F-4D97-AF65-F5344CB8AC3E}">
        <p14:creationId xmlns:p14="http://schemas.microsoft.com/office/powerpoint/2010/main" val="41047673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E3F12478-E86A-D347-0464-E37B1FA1CDB0}"/>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C831712-680F-B7F6-2D15-E645CB96794D}"/>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4138533-CF4A-E068-B50B-4506B482213F}"/>
              </a:ext>
            </a:extLst>
          </p:cNvPr>
          <p:cNvSpPr>
            <a:spLocks noGrp="1"/>
          </p:cNvSpPr>
          <p:nvPr>
            <p:ph idx="4294967295"/>
          </p:nvPr>
        </p:nvSpPr>
        <p:spPr>
          <a:xfrm>
            <a:off x="0" y="1806575"/>
            <a:ext cx="9745663" cy="4351338"/>
          </a:xfrm>
          <a:prstGeom prst="rect">
            <a:avLst/>
          </a:prstGeom>
        </p:spPr>
        <p:txBody>
          <a:bodyPr lIns="91440" tIns="45720" rIns="91440" bIns="45720" anchor="t"/>
          <a:lstStyle/>
          <a:p>
            <a:pPr marL="0" indent="0">
              <a:buNone/>
            </a:pPr>
            <a:endParaRPr lang="en-US" dirty="0"/>
          </a:p>
          <a:p>
            <a:endParaRPr lang="en-US" dirty="0"/>
          </a:p>
        </p:txBody>
      </p:sp>
      <p:sp>
        <p:nvSpPr>
          <p:cNvPr id="3" name="Title 1">
            <a:extLst>
              <a:ext uri="{FF2B5EF4-FFF2-40B4-BE49-F238E27FC236}">
                <a16:creationId xmlns:a16="http://schemas.microsoft.com/office/drawing/2014/main" id="{9D718076-969C-B8C3-6AD7-9EE7C8FB40E4}"/>
              </a:ext>
            </a:extLst>
          </p:cNvPr>
          <p:cNvSpPr txBox="1">
            <a:spLocks/>
          </p:cNvSpPr>
          <p:nvPr/>
        </p:nvSpPr>
        <p:spPr>
          <a:xfrm>
            <a:off x="770011" y="670553"/>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rPr>
              <a:t>The Total Payload Mass Carried By Boosters Launched By NASA (CRS)</a:t>
            </a:r>
          </a:p>
        </p:txBody>
      </p:sp>
      <p:pic>
        <p:nvPicPr>
          <p:cNvPr id="8" name="Picture 7">
            <a:extLst>
              <a:ext uri="{FF2B5EF4-FFF2-40B4-BE49-F238E27FC236}">
                <a16:creationId xmlns:a16="http://schemas.microsoft.com/office/drawing/2014/main" id="{0667C1D5-B7AA-7F01-771D-A8DE4879D71E}"/>
              </a:ext>
            </a:extLst>
          </p:cNvPr>
          <p:cNvPicPr>
            <a:picLocks noChangeAspect="1"/>
          </p:cNvPicPr>
          <p:nvPr/>
        </p:nvPicPr>
        <p:blipFill>
          <a:blip r:embed="rId3"/>
          <a:stretch>
            <a:fillRect/>
          </a:stretch>
        </p:blipFill>
        <p:spPr>
          <a:xfrm>
            <a:off x="1245203" y="1806575"/>
            <a:ext cx="8500460" cy="19757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145349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bg2">
                    <a:lumMod val="25000"/>
                  </a:schemeClr>
                </a:solidFill>
                <a:latin typeface="Abadi"/>
              </a:rPr>
              <a:t>Executive</a:t>
            </a:r>
            <a:r>
              <a:rPr lang="en-US" sz="2200" dirty="0">
                <a:solidFill>
                  <a:schemeClr val="accent3">
                    <a:lumMod val="25000"/>
                  </a:schemeClr>
                </a:solidFill>
                <a:latin typeface="Abadi"/>
              </a:rPr>
              <a:t>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1D20C6A2-0396-65B3-F2F8-9E4566F2044E}"/>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F1720CD-C8E3-635A-B6F5-816CCDE250B1}"/>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Title 1">
            <a:extLst>
              <a:ext uri="{FF2B5EF4-FFF2-40B4-BE49-F238E27FC236}">
                <a16:creationId xmlns:a16="http://schemas.microsoft.com/office/drawing/2014/main" id="{DE8752BD-46CA-8A66-E37F-45AD14EEE52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rPr>
              <a:t>Average Payload Mass Carried By Booster Version F9 V1.1</a:t>
            </a:r>
          </a:p>
        </p:txBody>
      </p:sp>
      <p:pic>
        <p:nvPicPr>
          <p:cNvPr id="8" name="Picture 7">
            <a:extLst>
              <a:ext uri="{FF2B5EF4-FFF2-40B4-BE49-F238E27FC236}">
                <a16:creationId xmlns:a16="http://schemas.microsoft.com/office/drawing/2014/main" id="{6EBDC095-40AD-2149-EDDD-C104D944C684}"/>
              </a:ext>
            </a:extLst>
          </p:cNvPr>
          <p:cNvPicPr>
            <a:picLocks noChangeAspect="1"/>
          </p:cNvPicPr>
          <p:nvPr/>
        </p:nvPicPr>
        <p:blipFill>
          <a:blip r:embed="rId3"/>
          <a:stretch>
            <a:fillRect/>
          </a:stretch>
        </p:blipFill>
        <p:spPr>
          <a:xfrm>
            <a:off x="1007404" y="1905918"/>
            <a:ext cx="9340185" cy="205925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0451481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CEE5340E-31B0-1806-4BD1-11B5D128C06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F9FF8E2-457F-1C97-1399-AA31538E6683}"/>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Title 1">
            <a:extLst>
              <a:ext uri="{FF2B5EF4-FFF2-40B4-BE49-F238E27FC236}">
                <a16:creationId xmlns:a16="http://schemas.microsoft.com/office/drawing/2014/main" id="{476181ED-2DA4-3FFE-67FB-24E11D3D429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rPr>
              <a:t>The Date When The First Successful Landing Outcome In Ground Pad Was </a:t>
            </a:r>
            <a:r>
              <a:rPr lang="en-US" dirty="0" err="1">
                <a:solidFill>
                  <a:srgbClr val="0B49CB"/>
                </a:solidFill>
              </a:rPr>
              <a:t>Acheived</a:t>
            </a:r>
            <a:r>
              <a:rPr lang="en-US" dirty="0">
                <a:solidFill>
                  <a:srgbClr val="0B49CB"/>
                </a:solidFill>
              </a:rPr>
              <a:t>.</a:t>
            </a:r>
          </a:p>
        </p:txBody>
      </p:sp>
      <p:pic>
        <p:nvPicPr>
          <p:cNvPr id="5" name="Picture 4">
            <a:extLst>
              <a:ext uri="{FF2B5EF4-FFF2-40B4-BE49-F238E27FC236}">
                <a16:creationId xmlns:a16="http://schemas.microsoft.com/office/drawing/2014/main" id="{9A837332-DD7D-E117-EADC-9326F10DB877}"/>
              </a:ext>
            </a:extLst>
          </p:cNvPr>
          <p:cNvPicPr>
            <a:picLocks noChangeAspect="1"/>
          </p:cNvPicPr>
          <p:nvPr/>
        </p:nvPicPr>
        <p:blipFill>
          <a:blip r:embed="rId3"/>
          <a:stretch>
            <a:fillRect/>
          </a:stretch>
        </p:blipFill>
        <p:spPr>
          <a:xfrm>
            <a:off x="926584" y="1753308"/>
            <a:ext cx="9453092" cy="235595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121533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7CA2E410-4237-2D1E-3F01-A0992525394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159D470-B82F-7D42-32E1-03928FD651B8}"/>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Title 1">
            <a:extLst>
              <a:ext uri="{FF2B5EF4-FFF2-40B4-BE49-F238E27FC236}">
                <a16:creationId xmlns:a16="http://schemas.microsoft.com/office/drawing/2014/main" id="{2564F962-8232-146E-8470-FFAEB08D223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rPr>
              <a:t>The Total Number Of Successful And Failure Mission Outcomes</a:t>
            </a:r>
          </a:p>
        </p:txBody>
      </p:sp>
      <p:pic>
        <p:nvPicPr>
          <p:cNvPr id="6" name="Picture 5">
            <a:extLst>
              <a:ext uri="{FF2B5EF4-FFF2-40B4-BE49-F238E27FC236}">
                <a16:creationId xmlns:a16="http://schemas.microsoft.com/office/drawing/2014/main" id="{61710EE9-F863-4CCB-DAE8-47566BA2206C}"/>
              </a:ext>
            </a:extLst>
          </p:cNvPr>
          <p:cNvPicPr>
            <a:picLocks noChangeAspect="1"/>
          </p:cNvPicPr>
          <p:nvPr/>
        </p:nvPicPr>
        <p:blipFill>
          <a:blip r:embed="rId3"/>
          <a:stretch>
            <a:fillRect/>
          </a:stretch>
        </p:blipFill>
        <p:spPr>
          <a:xfrm>
            <a:off x="522878" y="1795849"/>
            <a:ext cx="10136885" cy="24496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815148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63E833-28EF-41E4-7CAD-CBD511F7F6B6}"/>
              </a:ext>
            </a:extLst>
          </p:cNvPr>
          <p:cNvSpPr txBox="1"/>
          <p:nvPr/>
        </p:nvSpPr>
        <p:spPr>
          <a:xfrm>
            <a:off x="1153298" y="2949142"/>
            <a:ext cx="8262551" cy="1107996"/>
          </a:xfrm>
          <a:prstGeom prst="rect">
            <a:avLst/>
          </a:prstGeom>
          <a:noFill/>
        </p:spPr>
        <p:txBody>
          <a:bodyPr wrap="square" rtlCol="0">
            <a:spAutoFit/>
          </a:bodyPr>
          <a:lstStyle/>
          <a:p>
            <a:r>
              <a:rPr lang="en-US" sz="4800" dirty="0">
                <a:solidFill>
                  <a:srgbClr val="0B49CB"/>
                </a:solidFill>
                <a:latin typeface="Abadi"/>
              </a:rPr>
              <a:t>Interactive Map with Folium</a:t>
            </a:r>
            <a:endParaRPr lang="en-US" sz="4800" dirty="0">
              <a:solidFill>
                <a:srgbClr val="0B49CB"/>
              </a:solidFill>
            </a:endParaRPr>
          </a:p>
          <a:p>
            <a:endParaRPr lang="fr-FR" dirty="0"/>
          </a:p>
        </p:txBody>
      </p:sp>
    </p:spTree>
    <p:extLst>
      <p:ext uri="{BB962C8B-B14F-4D97-AF65-F5344CB8AC3E}">
        <p14:creationId xmlns:p14="http://schemas.microsoft.com/office/powerpoint/2010/main" val="42620747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24</a:t>
            </a:fld>
            <a:endParaRPr lang="en-US"/>
          </a:p>
        </p:txBody>
      </p:sp>
      <p:pic>
        <p:nvPicPr>
          <p:cNvPr id="6" name="Picture 5">
            <a:extLst>
              <a:ext uri="{FF2B5EF4-FFF2-40B4-BE49-F238E27FC236}">
                <a16:creationId xmlns:a16="http://schemas.microsoft.com/office/drawing/2014/main" id="{7911A67B-78B1-ABDA-65F6-3C853B01C1A9}"/>
              </a:ext>
            </a:extLst>
          </p:cNvPr>
          <p:cNvPicPr>
            <a:picLocks noChangeAspect="1"/>
          </p:cNvPicPr>
          <p:nvPr/>
        </p:nvPicPr>
        <p:blipFill>
          <a:blip r:embed="rId3"/>
          <a:stretch>
            <a:fillRect/>
          </a:stretch>
        </p:blipFill>
        <p:spPr>
          <a:xfrm>
            <a:off x="569209" y="1471827"/>
            <a:ext cx="3849187" cy="238348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Oval 6">
            <a:extLst>
              <a:ext uri="{FF2B5EF4-FFF2-40B4-BE49-F238E27FC236}">
                <a16:creationId xmlns:a16="http://schemas.microsoft.com/office/drawing/2014/main" id="{569E7111-38EE-74A1-3638-9C32F94F2816}"/>
              </a:ext>
            </a:extLst>
          </p:cNvPr>
          <p:cNvSpPr/>
          <p:nvPr/>
        </p:nvSpPr>
        <p:spPr>
          <a:xfrm>
            <a:off x="2010033" y="2372789"/>
            <a:ext cx="304800" cy="320984"/>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9" name="Picture 8">
            <a:extLst>
              <a:ext uri="{FF2B5EF4-FFF2-40B4-BE49-F238E27FC236}">
                <a16:creationId xmlns:a16="http://schemas.microsoft.com/office/drawing/2014/main" id="{20FF34F6-EF1B-5694-384C-577C6F79DBF8}"/>
              </a:ext>
            </a:extLst>
          </p:cNvPr>
          <p:cNvPicPr>
            <a:picLocks noChangeAspect="1"/>
          </p:cNvPicPr>
          <p:nvPr/>
        </p:nvPicPr>
        <p:blipFill>
          <a:blip r:embed="rId4"/>
          <a:stretch>
            <a:fillRect/>
          </a:stretch>
        </p:blipFill>
        <p:spPr>
          <a:xfrm>
            <a:off x="569209" y="3954163"/>
            <a:ext cx="8009007" cy="263892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0" name="Oval 9">
            <a:extLst>
              <a:ext uri="{FF2B5EF4-FFF2-40B4-BE49-F238E27FC236}">
                <a16:creationId xmlns:a16="http://schemas.microsoft.com/office/drawing/2014/main" id="{B4198B1A-7946-8BB5-9817-EAA74C1B877D}"/>
              </a:ext>
            </a:extLst>
          </p:cNvPr>
          <p:cNvSpPr/>
          <p:nvPr/>
        </p:nvSpPr>
        <p:spPr>
          <a:xfrm>
            <a:off x="897924" y="4239437"/>
            <a:ext cx="296563" cy="30785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Oval 10">
            <a:extLst>
              <a:ext uri="{FF2B5EF4-FFF2-40B4-BE49-F238E27FC236}">
                <a16:creationId xmlns:a16="http://schemas.microsoft.com/office/drawing/2014/main" id="{ABED9A63-35AE-E906-2518-1C920C8B1AF3}"/>
              </a:ext>
            </a:extLst>
          </p:cNvPr>
          <p:cNvSpPr/>
          <p:nvPr/>
        </p:nvSpPr>
        <p:spPr>
          <a:xfrm>
            <a:off x="7286367" y="5394411"/>
            <a:ext cx="304800" cy="31303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extBox 11">
            <a:extLst>
              <a:ext uri="{FF2B5EF4-FFF2-40B4-BE49-F238E27FC236}">
                <a16:creationId xmlns:a16="http://schemas.microsoft.com/office/drawing/2014/main" id="{3048CF42-B45F-9C49-3140-B141FD5D124A}"/>
              </a:ext>
            </a:extLst>
          </p:cNvPr>
          <p:cNvSpPr txBox="1"/>
          <p:nvPr/>
        </p:nvSpPr>
        <p:spPr>
          <a:xfrm>
            <a:off x="3241589" y="457313"/>
            <a:ext cx="4308389" cy="584775"/>
          </a:xfrm>
          <a:prstGeom prst="rect">
            <a:avLst/>
          </a:prstGeom>
          <a:noFill/>
        </p:spPr>
        <p:txBody>
          <a:bodyPr wrap="square" rtlCol="0">
            <a:spAutoFit/>
          </a:bodyPr>
          <a:lstStyle/>
          <a:p>
            <a:r>
              <a:rPr lang="en-US" sz="3200" dirty="0">
                <a:solidFill>
                  <a:srgbClr val="0948CB"/>
                </a:solidFill>
              </a:rPr>
              <a:t>Launch Sites Locations</a:t>
            </a:r>
            <a:endParaRPr lang="fr-FR" sz="3200" dirty="0">
              <a:solidFill>
                <a:srgbClr val="0948CB"/>
              </a:solidFill>
            </a:endParaRPr>
          </a:p>
        </p:txBody>
      </p:sp>
      <p:sp>
        <p:nvSpPr>
          <p:cNvPr id="13" name="TextBox 12">
            <a:extLst>
              <a:ext uri="{FF2B5EF4-FFF2-40B4-BE49-F238E27FC236}">
                <a16:creationId xmlns:a16="http://schemas.microsoft.com/office/drawing/2014/main" id="{7037EDE9-B7A8-1B34-1E51-9CED5196FD29}"/>
              </a:ext>
            </a:extLst>
          </p:cNvPr>
          <p:cNvSpPr txBox="1"/>
          <p:nvPr/>
        </p:nvSpPr>
        <p:spPr>
          <a:xfrm>
            <a:off x="4885038" y="1655805"/>
            <a:ext cx="4201297" cy="1754326"/>
          </a:xfrm>
          <a:prstGeom prst="rect">
            <a:avLst/>
          </a:prstGeom>
          <a:noFill/>
        </p:spPr>
        <p:txBody>
          <a:bodyPr wrap="square" rtlCol="0">
            <a:spAutoFit/>
          </a:bodyPr>
          <a:lstStyle/>
          <a:p>
            <a:r>
              <a:rPr lang="en-US" dirty="0"/>
              <a:t>All launch locations are near water surfaces, mainly oceans to avoid crashing in urban areas.</a:t>
            </a:r>
            <a:br>
              <a:rPr lang="en-US" dirty="0"/>
            </a:br>
            <a:r>
              <a:rPr lang="en-US" dirty="0"/>
              <a:t>There is strategic spread around the US perhaps to test have different environmental conditions.</a:t>
            </a:r>
            <a:endParaRPr lang="fr-FR" dirty="0"/>
          </a:p>
        </p:txBody>
      </p:sp>
    </p:spTree>
    <p:extLst>
      <p:ext uri="{BB962C8B-B14F-4D97-AF65-F5344CB8AC3E}">
        <p14:creationId xmlns:p14="http://schemas.microsoft.com/office/powerpoint/2010/main" val="1481143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7485169F-97D1-1CA5-3501-99258FDC807E}"/>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685AA6A-4D9B-B8D4-2579-4BCD09C7FB92}"/>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12" name="TextBox 11">
            <a:extLst>
              <a:ext uri="{FF2B5EF4-FFF2-40B4-BE49-F238E27FC236}">
                <a16:creationId xmlns:a16="http://schemas.microsoft.com/office/drawing/2014/main" id="{D11D2116-69C4-075F-7AFA-666AFA5E857D}"/>
              </a:ext>
            </a:extLst>
          </p:cNvPr>
          <p:cNvSpPr txBox="1"/>
          <p:nvPr/>
        </p:nvSpPr>
        <p:spPr>
          <a:xfrm>
            <a:off x="2879124" y="439269"/>
            <a:ext cx="5620512" cy="584775"/>
          </a:xfrm>
          <a:prstGeom prst="rect">
            <a:avLst/>
          </a:prstGeom>
          <a:noFill/>
        </p:spPr>
        <p:txBody>
          <a:bodyPr wrap="square" rtlCol="0">
            <a:spAutoFit/>
          </a:bodyPr>
          <a:lstStyle/>
          <a:p>
            <a:r>
              <a:rPr lang="en-US" sz="3200" dirty="0">
                <a:solidFill>
                  <a:srgbClr val="0948CB"/>
                </a:solidFill>
              </a:rPr>
              <a:t>Failed / Successful Landings</a:t>
            </a:r>
            <a:endParaRPr lang="fr-FR" sz="3200" dirty="0">
              <a:solidFill>
                <a:srgbClr val="0948CB"/>
              </a:solidFill>
            </a:endParaRPr>
          </a:p>
        </p:txBody>
      </p:sp>
      <p:sp>
        <p:nvSpPr>
          <p:cNvPr id="13" name="TextBox 12">
            <a:extLst>
              <a:ext uri="{FF2B5EF4-FFF2-40B4-BE49-F238E27FC236}">
                <a16:creationId xmlns:a16="http://schemas.microsoft.com/office/drawing/2014/main" id="{4DC23F92-3D19-36D7-0A87-A456D3CFF7B4}"/>
              </a:ext>
            </a:extLst>
          </p:cNvPr>
          <p:cNvSpPr txBox="1"/>
          <p:nvPr/>
        </p:nvSpPr>
        <p:spPr>
          <a:xfrm>
            <a:off x="1643530" y="5183255"/>
            <a:ext cx="7519333" cy="923330"/>
          </a:xfrm>
          <a:prstGeom prst="rect">
            <a:avLst/>
          </a:prstGeom>
          <a:noFill/>
        </p:spPr>
        <p:txBody>
          <a:bodyPr wrap="square" rtlCol="0">
            <a:spAutoFit/>
          </a:bodyPr>
          <a:lstStyle/>
          <a:p>
            <a:r>
              <a:rPr lang="en-US" dirty="0"/>
              <a:t>Landing Zone Activity: The map shows a concentration of landing attempts within a specific area of the Vandenberg Space Force Base, which indicates it is a designated landing zone for space missions.</a:t>
            </a:r>
            <a:endParaRPr lang="fr-FR" dirty="0"/>
          </a:p>
        </p:txBody>
      </p:sp>
      <p:sp>
        <p:nvSpPr>
          <p:cNvPr id="2" name="object 4">
            <a:extLst>
              <a:ext uri="{FF2B5EF4-FFF2-40B4-BE49-F238E27FC236}">
                <a16:creationId xmlns:a16="http://schemas.microsoft.com/office/drawing/2014/main" id="{B8C21F7D-42A5-7B28-1323-01ADF25ACC45}"/>
              </a:ext>
            </a:extLst>
          </p:cNvPr>
          <p:cNvSpPr/>
          <p:nvPr/>
        </p:nvSpPr>
        <p:spPr>
          <a:xfrm>
            <a:off x="2271665" y="1358132"/>
            <a:ext cx="5620512" cy="3511296"/>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293141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A0452B26-E87C-B90A-C968-D4F1C957F8F2}"/>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98AC505-D6AA-3166-B801-057D529D809C}"/>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12" name="TextBox 11">
            <a:extLst>
              <a:ext uri="{FF2B5EF4-FFF2-40B4-BE49-F238E27FC236}">
                <a16:creationId xmlns:a16="http://schemas.microsoft.com/office/drawing/2014/main" id="{3A522B1F-3DF6-90F7-69B9-F53284F2FD5B}"/>
              </a:ext>
            </a:extLst>
          </p:cNvPr>
          <p:cNvSpPr txBox="1"/>
          <p:nvPr/>
        </p:nvSpPr>
        <p:spPr>
          <a:xfrm>
            <a:off x="2879124" y="439269"/>
            <a:ext cx="5620512" cy="584775"/>
          </a:xfrm>
          <a:prstGeom prst="rect">
            <a:avLst/>
          </a:prstGeom>
          <a:noFill/>
        </p:spPr>
        <p:txBody>
          <a:bodyPr wrap="square" rtlCol="0">
            <a:spAutoFit/>
          </a:bodyPr>
          <a:lstStyle/>
          <a:p>
            <a:r>
              <a:rPr lang="en-US" sz="3200" dirty="0">
                <a:solidFill>
                  <a:srgbClr val="0948CB"/>
                </a:solidFill>
              </a:rPr>
              <a:t>Failed / Successful Landings</a:t>
            </a:r>
            <a:endParaRPr lang="fr-FR" sz="3200" dirty="0">
              <a:solidFill>
                <a:srgbClr val="0948CB"/>
              </a:solidFill>
            </a:endParaRPr>
          </a:p>
        </p:txBody>
      </p:sp>
      <p:sp>
        <p:nvSpPr>
          <p:cNvPr id="13" name="TextBox 12">
            <a:extLst>
              <a:ext uri="{FF2B5EF4-FFF2-40B4-BE49-F238E27FC236}">
                <a16:creationId xmlns:a16="http://schemas.microsoft.com/office/drawing/2014/main" id="{495BF0A3-A261-9449-C12D-1AA73A4D2A45}"/>
              </a:ext>
            </a:extLst>
          </p:cNvPr>
          <p:cNvSpPr txBox="1"/>
          <p:nvPr/>
        </p:nvSpPr>
        <p:spPr>
          <a:xfrm>
            <a:off x="1643530" y="5034974"/>
            <a:ext cx="7519333" cy="1477328"/>
          </a:xfrm>
          <a:prstGeom prst="rect">
            <a:avLst/>
          </a:prstGeom>
          <a:noFill/>
        </p:spPr>
        <p:txBody>
          <a:bodyPr wrap="square" rtlCol="0">
            <a:spAutoFit/>
          </a:bodyPr>
          <a:lstStyle/>
          <a:p>
            <a:r>
              <a:rPr lang="en-US" dirty="0"/>
              <a:t>launch sites are very close to railways for large part and supply  transportation. Launch sites are close to highways for human and supply transport. Launch sites  are also close to coasts and relatively far from cities so that launch failures can land in the sea to  avoid rockets falling on densely populated areas.</a:t>
            </a:r>
            <a:endParaRPr lang="fr-FR" dirty="0"/>
          </a:p>
        </p:txBody>
      </p:sp>
      <p:sp>
        <p:nvSpPr>
          <p:cNvPr id="3" name="object 4">
            <a:extLst>
              <a:ext uri="{FF2B5EF4-FFF2-40B4-BE49-F238E27FC236}">
                <a16:creationId xmlns:a16="http://schemas.microsoft.com/office/drawing/2014/main" id="{1C016CFC-A95B-FC2C-B4DB-81720CC7DF5A}"/>
              </a:ext>
            </a:extLst>
          </p:cNvPr>
          <p:cNvSpPr/>
          <p:nvPr/>
        </p:nvSpPr>
        <p:spPr>
          <a:xfrm>
            <a:off x="1105929" y="1405990"/>
            <a:ext cx="8389620" cy="1723643"/>
          </a:xfrm>
          <a:prstGeom prst="rect">
            <a:avLst/>
          </a:prstGeom>
          <a:blipFill>
            <a:blip r:embed="rId3" cstate="print"/>
            <a:stretch>
              <a:fillRect/>
            </a:stretch>
          </a:blipFill>
        </p:spPr>
        <p:txBody>
          <a:bodyPr wrap="square" lIns="0" tIns="0" rIns="0" bIns="0" rtlCol="0"/>
          <a:lstStyle/>
          <a:p>
            <a:endParaRPr/>
          </a:p>
        </p:txBody>
      </p:sp>
      <p:grpSp>
        <p:nvGrpSpPr>
          <p:cNvPr id="5" name="object 5">
            <a:extLst>
              <a:ext uri="{FF2B5EF4-FFF2-40B4-BE49-F238E27FC236}">
                <a16:creationId xmlns:a16="http://schemas.microsoft.com/office/drawing/2014/main" id="{0B9AA732-2A46-F9F2-1594-FD850062B89F}"/>
              </a:ext>
            </a:extLst>
          </p:cNvPr>
          <p:cNvGrpSpPr/>
          <p:nvPr/>
        </p:nvGrpSpPr>
        <p:grpSpPr>
          <a:xfrm>
            <a:off x="1547889" y="3367059"/>
            <a:ext cx="7505700" cy="1562100"/>
            <a:chOff x="2802635" y="3552444"/>
            <a:chExt cx="7505700" cy="1562100"/>
          </a:xfrm>
        </p:grpSpPr>
        <p:sp>
          <p:nvSpPr>
            <p:cNvPr id="6" name="object 6">
              <a:extLst>
                <a:ext uri="{FF2B5EF4-FFF2-40B4-BE49-F238E27FC236}">
                  <a16:creationId xmlns:a16="http://schemas.microsoft.com/office/drawing/2014/main" id="{59353B94-2638-47C0-9BD0-D644DF94BE08}"/>
                </a:ext>
              </a:extLst>
            </p:cNvPr>
            <p:cNvSpPr/>
            <p:nvPr/>
          </p:nvSpPr>
          <p:spPr>
            <a:xfrm>
              <a:off x="2802635" y="3552444"/>
              <a:ext cx="3409188" cy="1514855"/>
            </a:xfrm>
            <a:prstGeom prst="rect">
              <a:avLst/>
            </a:prstGeom>
            <a:blipFill>
              <a:blip r:embed="rId4" cstate="print"/>
              <a:stretch>
                <a:fillRect/>
              </a:stretch>
            </a:blipFill>
          </p:spPr>
          <p:txBody>
            <a:bodyPr wrap="square" lIns="0" tIns="0" rIns="0" bIns="0" rtlCol="0"/>
            <a:lstStyle/>
            <a:p>
              <a:endParaRPr/>
            </a:p>
          </p:txBody>
        </p:sp>
        <p:sp>
          <p:nvSpPr>
            <p:cNvPr id="7" name="object 7">
              <a:extLst>
                <a:ext uri="{FF2B5EF4-FFF2-40B4-BE49-F238E27FC236}">
                  <a16:creationId xmlns:a16="http://schemas.microsoft.com/office/drawing/2014/main" id="{D0814513-9AFE-FEBE-7852-E49D96FBFAC4}"/>
                </a:ext>
              </a:extLst>
            </p:cNvPr>
            <p:cNvSpPr/>
            <p:nvPr/>
          </p:nvSpPr>
          <p:spPr>
            <a:xfrm>
              <a:off x="6211823" y="3552444"/>
              <a:ext cx="4096512" cy="1562099"/>
            </a:xfrm>
            <a:prstGeom prst="rect">
              <a:avLst/>
            </a:prstGeom>
            <a:blipFill>
              <a:blip r:embed="rId5" cstate="print"/>
              <a:stretch>
                <a:fillRect/>
              </a:stretch>
            </a:blipFill>
          </p:spPr>
          <p:txBody>
            <a:bodyPr wrap="square" lIns="0" tIns="0" rIns="0" bIns="0" rtlCol="0"/>
            <a:lstStyle/>
            <a:p>
              <a:endParaRPr/>
            </a:p>
          </p:txBody>
        </p:sp>
      </p:grpSp>
    </p:spTree>
    <p:extLst>
      <p:ext uri="{BB962C8B-B14F-4D97-AF65-F5344CB8AC3E}">
        <p14:creationId xmlns:p14="http://schemas.microsoft.com/office/powerpoint/2010/main" val="27251725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DFEF08-644A-4C14-2D5E-5A8B9738CB9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ACA597D-79DD-032F-17E0-C89C9583B619}"/>
              </a:ext>
            </a:extLst>
          </p:cNvPr>
          <p:cNvSpPr txBox="1"/>
          <p:nvPr/>
        </p:nvSpPr>
        <p:spPr>
          <a:xfrm>
            <a:off x="782595" y="3064466"/>
            <a:ext cx="9679459" cy="1046440"/>
          </a:xfrm>
          <a:prstGeom prst="rect">
            <a:avLst/>
          </a:prstGeom>
          <a:noFill/>
        </p:spPr>
        <p:txBody>
          <a:bodyPr wrap="square" rtlCol="0">
            <a:spAutoFit/>
          </a:bodyPr>
          <a:lstStyle/>
          <a:p>
            <a:r>
              <a:rPr lang="en-US" sz="4400" dirty="0">
                <a:solidFill>
                  <a:srgbClr val="0B49CB"/>
                </a:solidFill>
                <a:latin typeface="Abadi"/>
              </a:rPr>
              <a:t>Build a Dashboard with </a:t>
            </a:r>
            <a:r>
              <a:rPr lang="en-US" sz="4400" dirty="0" err="1">
                <a:solidFill>
                  <a:srgbClr val="0B49CB"/>
                </a:solidFill>
                <a:latin typeface="Abadi"/>
              </a:rPr>
              <a:t>Plotly</a:t>
            </a:r>
            <a:r>
              <a:rPr lang="en-US" sz="4400" dirty="0">
                <a:solidFill>
                  <a:srgbClr val="0B49CB"/>
                </a:solidFill>
                <a:latin typeface="Abadi"/>
              </a:rPr>
              <a:t> Dash</a:t>
            </a:r>
          </a:p>
          <a:p>
            <a:endParaRPr lang="fr-FR" sz="1600" dirty="0"/>
          </a:p>
        </p:txBody>
      </p:sp>
    </p:spTree>
    <p:extLst>
      <p:ext uri="{BB962C8B-B14F-4D97-AF65-F5344CB8AC3E}">
        <p14:creationId xmlns:p14="http://schemas.microsoft.com/office/powerpoint/2010/main" val="11285978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3135313"/>
            <a:ext cx="4556125" cy="1074737"/>
          </a:xfrm>
          <a:prstGeom prst="rect">
            <a:avLst/>
          </a:prstGeom>
        </p:spPr>
        <p:txBody>
          <a:bodyPr vert="horz" lIns="91440" tIns="45720" rIns="91440" bIns="45720" rtlCol="0" anchor="t">
            <a:normAutofit fontScale="85000" lnSpcReduction="20000"/>
          </a:bodyPr>
          <a:lstStyle/>
          <a:p>
            <a:pPr>
              <a:lnSpc>
                <a:spcPct val="100000"/>
              </a:lnSpc>
              <a:spcBef>
                <a:spcPts val="1400"/>
              </a:spcBef>
            </a:pPr>
            <a:r>
              <a:rPr lang="en-US" sz="2400" dirty="0"/>
              <a:t>The greatest share of successful Falcon 9 first stage landing outcomes (at 41.7% of the total) occurred at KSC LC-39A.</a:t>
            </a:r>
            <a:endParaRPr lang="en-US" dirty="0"/>
          </a:p>
        </p:txBody>
      </p:sp>
      <p:pic>
        <p:nvPicPr>
          <p:cNvPr id="6" name="Picture 5">
            <a:extLst>
              <a:ext uri="{FF2B5EF4-FFF2-40B4-BE49-F238E27FC236}">
                <a16:creationId xmlns:a16="http://schemas.microsoft.com/office/drawing/2014/main" id="{25044BE0-B584-8838-BBE9-0E35ABE332A4}"/>
              </a:ext>
            </a:extLst>
          </p:cNvPr>
          <p:cNvPicPr>
            <a:picLocks noChangeAspect="1"/>
          </p:cNvPicPr>
          <p:nvPr/>
        </p:nvPicPr>
        <p:blipFill>
          <a:blip r:embed="rId3"/>
          <a:stretch>
            <a:fillRect/>
          </a:stretch>
        </p:blipFill>
        <p:spPr>
          <a:xfrm>
            <a:off x="5033319" y="1588748"/>
            <a:ext cx="5263979" cy="4452614"/>
          </a:xfrm>
          <a:prstGeom prst="rect">
            <a:avLst/>
          </a:prstGeom>
        </p:spPr>
      </p:pic>
      <p:sp>
        <p:nvSpPr>
          <p:cNvPr id="8" name="TextBox 7">
            <a:extLst>
              <a:ext uri="{FF2B5EF4-FFF2-40B4-BE49-F238E27FC236}">
                <a16:creationId xmlns:a16="http://schemas.microsoft.com/office/drawing/2014/main" id="{F505B7A1-A6D0-9F74-8F74-F88FCA44B794}"/>
              </a:ext>
            </a:extLst>
          </p:cNvPr>
          <p:cNvSpPr txBox="1"/>
          <p:nvPr/>
        </p:nvSpPr>
        <p:spPr>
          <a:xfrm>
            <a:off x="2335428" y="472464"/>
            <a:ext cx="6100118" cy="523220"/>
          </a:xfrm>
          <a:prstGeom prst="rect">
            <a:avLst/>
          </a:prstGeom>
          <a:noFill/>
        </p:spPr>
        <p:txBody>
          <a:bodyPr wrap="square">
            <a:spAutoFit/>
          </a:bodyPr>
          <a:lstStyle/>
          <a:p>
            <a:r>
              <a:rPr lang="en-US" sz="2800" dirty="0">
                <a:solidFill>
                  <a:srgbClr val="0B49CB"/>
                </a:solidFill>
              </a:rPr>
              <a:t>Launch Success Count for All Sites</a:t>
            </a:r>
            <a:endParaRPr lang="fr-FR" sz="2800" dirty="0">
              <a:solidFill>
                <a:srgbClr val="0B49CB"/>
              </a:solidFill>
            </a:endParaRPr>
          </a:p>
        </p:txBody>
      </p:sp>
    </p:spTree>
    <p:extLst>
      <p:ext uri="{BB962C8B-B14F-4D97-AF65-F5344CB8AC3E}">
        <p14:creationId xmlns:p14="http://schemas.microsoft.com/office/powerpoint/2010/main" val="3345327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84DC90A-3218-2656-34A6-F296C8C65F88}"/>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C509711-DA2D-72F5-44BA-BAA562A00166}"/>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06C45E1F-2A3E-096A-80BE-AE32903584BB}"/>
              </a:ext>
            </a:extLst>
          </p:cNvPr>
          <p:cNvSpPr>
            <a:spLocks noGrp="1"/>
          </p:cNvSpPr>
          <p:nvPr>
            <p:ph idx="4294967295"/>
          </p:nvPr>
        </p:nvSpPr>
        <p:spPr>
          <a:xfrm>
            <a:off x="0" y="3135313"/>
            <a:ext cx="4556125" cy="1074737"/>
          </a:xfrm>
          <a:prstGeom prst="rect">
            <a:avLst/>
          </a:prstGeom>
        </p:spPr>
        <p:txBody>
          <a:bodyPr vert="horz" lIns="91440" tIns="45720" rIns="91440" bIns="45720" rtlCol="0" anchor="t">
            <a:normAutofit fontScale="85000" lnSpcReduction="10000"/>
          </a:bodyPr>
          <a:lstStyle/>
          <a:p>
            <a:pPr>
              <a:lnSpc>
                <a:spcPct val="100000"/>
              </a:lnSpc>
              <a:spcBef>
                <a:spcPts val="1400"/>
              </a:spcBef>
            </a:pPr>
            <a:r>
              <a:rPr lang="en-US" sz="2400" dirty="0"/>
              <a:t>CCAFS SLC-40 was the launch site that had the highest Falcon 9 first stage landing success rate (42.9%).</a:t>
            </a:r>
            <a:endParaRPr lang="en-US" dirty="0"/>
          </a:p>
        </p:txBody>
      </p:sp>
      <p:sp>
        <p:nvSpPr>
          <p:cNvPr id="8" name="TextBox 7">
            <a:extLst>
              <a:ext uri="{FF2B5EF4-FFF2-40B4-BE49-F238E27FC236}">
                <a16:creationId xmlns:a16="http://schemas.microsoft.com/office/drawing/2014/main" id="{747208D5-C14B-C4D3-61F6-B28141451163}"/>
              </a:ext>
            </a:extLst>
          </p:cNvPr>
          <p:cNvSpPr txBox="1"/>
          <p:nvPr/>
        </p:nvSpPr>
        <p:spPr>
          <a:xfrm>
            <a:off x="1524000" y="458183"/>
            <a:ext cx="8888627" cy="523220"/>
          </a:xfrm>
          <a:prstGeom prst="rect">
            <a:avLst/>
          </a:prstGeom>
          <a:noFill/>
        </p:spPr>
        <p:txBody>
          <a:bodyPr wrap="square">
            <a:spAutoFit/>
          </a:bodyPr>
          <a:lstStyle/>
          <a:p>
            <a:r>
              <a:rPr lang="en-US" sz="2800" dirty="0">
                <a:solidFill>
                  <a:srgbClr val="0B49CB"/>
                </a:solidFill>
              </a:rPr>
              <a:t>Launch Site with Highest Launch Success Ratio</a:t>
            </a:r>
            <a:endParaRPr lang="fr-FR" sz="2800" dirty="0">
              <a:solidFill>
                <a:srgbClr val="0B49CB"/>
              </a:solidFill>
            </a:endParaRPr>
          </a:p>
        </p:txBody>
      </p:sp>
      <p:pic>
        <p:nvPicPr>
          <p:cNvPr id="3" name="Picture 2">
            <a:extLst>
              <a:ext uri="{FF2B5EF4-FFF2-40B4-BE49-F238E27FC236}">
                <a16:creationId xmlns:a16="http://schemas.microsoft.com/office/drawing/2014/main" id="{295E311A-7331-32B8-3883-2A98DB652DA2}"/>
              </a:ext>
            </a:extLst>
          </p:cNvPr>
          <p:cNvPicPr>
            <a:picLocks noChangeAspect="1"/>
          </p:cNvPicPr>
          <p:nvPr/>
        </p:nvPicPr>
        <p:blipFill>
          <a:blip r:embed="rId3"/>
          <a:stretch>
            <a:fillRect/>
          </a:stretch>
        </p:blipFill>
        <p:spPr>
          <a:xfrm>
            <a:off x="5098141" y="1529062"/>
            <a:ext cx="5314486" cy="4512299"/>
          </a:xfrm>
          <a:prstGeom prst="rect">
            <a:avLst/>
          </a:prstGeom>
        </p:spPr>
      </p:pic>
    </p:spTree>
    <p:extLst>
      <p:ext uri="{BB962C8B-B14F-4D97-AF65-F5344CB8AC3E}">
        <p14:creationId xmlns:p14="http://schemas.microsoft.com/office/powerpoint/2010/main" val="3553302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693811" y="1285875"/>
            <a:ext cx="8888339" cy="1876425"/>
          </a:xfrm>
          <a:prstGeom prst="rect">
            <a:avLst/>
          </a:prstGeom>
        </p:spPr>
        <p:txBody>
          <a:bodyPr lIns="91440" tIns="45720" rIns="91440" bIns="45720" anchor="t">
            <a:normAutofit fontScale="6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buFont typeface="Wingdings" panose="05000000000000000000" pitchFamily="2" charset="2"/>
              <a:buChar char="q"/>
            </a:pPr>
            <a:r>
              <a:rPr lang="en-US" sz="2900" dirty="0">
                <a:solidFill>
                  <a:schemeClr val="accent3">
                    <a:lumMod val="25000"/>
                  </a:schemeClr>
                </a:solidFill>
                <a:latin typeface="Abadi" panose="020B0604020104020204" pitchFamily="34" charset="0"/>
              </a:rPr>
              <a:t>Summary of the methodologies used:</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Data Collection through web scraping and SpaceX API.</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Data Wrangling through cleaning and refining collected data; converting data into a comprehensible information.</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Exploratory Data Analysis through converting the cleaned data into visualized data for better insights.</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Machine Learning Prediction through finding the best model and the best scores to finalize findings.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5" name="Content Placeholder 2">
            <a:extLst>
              <a:ext uri="{FF2B5EF4-FFF2-40B4-BE49-F238E27FC236}">
                <a16:creationId xmlns:a16="http://schemas.microsoft.com/office/drawing/2014/main" id="{FCC33C32-6074-205C-28BC-46B063512FA0}"/>
              </a:ext>
            </a:extLst>
          </p:cNvPr>
          <p:cNvSpPr txBox="1">
            <a:spLocks/>
          </p:cNvSpPr>
          <p:nvPr/>
        </p:nvSpPr>
        <p:spPr>
          <a:xfrm>
            <a:off x="693810" y="3570798"/>
            <a:ext cx="8580192" cy="1506027"/>
          </a:xfrm>
          <a:prstGeom prst="rect">
            <a:avLst/>
          </a:prstGeom>
        </p:spPr>
        <p:txBody>
          <a:bodyPr lIns="91440" tIns="45720" rIns="91440" bIns="45720" anchor="t">
            <a:normAutofit fontScale="6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buFont typeface="Wingdings" panose="05000000000000000000" pitchFamily="2" charset="2"/>
              <a:buChar char="q"/>
            </a:pPr>
            <a:r>
              <a:rPr lang="en-US" sz="2900" dirty="0">
                <a:solidFill>
                  <a:schemeClr val="accent3">
                    <a:lumMod val="25000"/>
                  </a:schemeClr>
                </a:solidFill>
                <a:latin typeface="Abadi" panose="020B0604020104020204" pitchFamily="34" charset="0"/>
              </a:rPr>
              <a:t>Summary of the results:</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Data Collection was achievable through the mentioned sources.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Exploratory Data Analysis through converting the cleaned data into visualized data for better insights.</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    Machine Learning Prediction highlighted the best model and the optimal scores for a successful launch.</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0324CFAD-B8F3-88C8-3755-007EBB71229A}"/>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D6D54B4-D1D2-5E9A-053B-5037869ED0B3}"/>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8" name="TextBox 7">
            <a:extLst>
              <a:ext uri="{FF2B5EF4-FFF2-40B4-BE49-F238E27FC236}">
                <a16:creationId xmlns:a16="http://schemas.microsoft.com/office/drawing/2014/main" id="{915F7E92-0701-E5FE-F87A-79F10F123C57}"/>
              </a:ext>
            </a:extLst>
          </p:cNvPr>
          <p:cNvSpPr txBox="1"/>
          <p:nvPr/>
        </p:nvSpPr>
        <p:spPr>
          <a:xfrm>
            <a:off x="3296222" y="458183"/>
            <a:ext cx="4109596" cy="523220"/>
          </a:xfrm>
          <a:prstGeom prst="rect">
            <a:avLst/>
          </a:prstGeom>
          <a:noFill/>
        </p:spPr>
        <p:txBody>
          <a:bodyPr wrap="square">
            <a:spAutoFit/>
          </a:bodyPr>
          <a:lstStyle/>
          <a:p>
            <a:r>
              <a:rPr lang="en-US" sz="2800" dirty="0">
                <a:solidFill>
                  <a:srgbClr val="0B49CB"/>
                </a:solidFill>
              </a:rPr>
              <a:t>Categories Comparison</a:t>
            </a:r>
            <a:endParaRPr lang="fr-FR" sz="2800" dirty="0">
              <a:solidFill>
                <a:srgbClr val="0B49CB"/>
              </a:solidFill>
            </a:endParaRPr>
          </a:p>
        </p:txBody>
      </p:sp>
      <p:sp>
        <p:nvSpPr>
          <p:cNvPr id="2" name="object 4">
            <a:extLst>
              <a:ext uri="{FF2B5EF4-FFF2-40B4-BE49-F238E27FC236}">
                <a16:creationId xmlns:a16="http://schemas.microsoft.com/office/drawing/2014/main" id="{B93CD52E-8377-C4C9-4F41-D98B8322E457}"/>
              </a:ext>
            </a:extLst>
          </p:cNvPr>
          <p:cNvSpPr/>
          <p:nvPr/>
        </p:nvSpPr>
        <p:spPr>
          <a:xfrm>
            <a:off x="246048" y="1337635"/>
            <a:ext cx="11436291" cy="2947609"/>
          </a:xfrm>
          <a:prstGeom prst="rect">
            <a:avLst/>
          </a:prstGeom>
          <a:blipFill>
            <a:blip r:embed="rId3" cstate="print"/>
            <a:stretch>
              <a:fillRect/>
            </a:stretch>
          </a:blipFill>
        </p:spPr>
        <p:txBody>
          <a:bodyPr wrap="square" lIns="0" tIns="0" rIns="0" bIns="0" rtlCol="0"/>
          <a:lstStyle/>
          <a:p>
            <a:endParaRPr/>
          </a:p>
        </p:txBody>
      </p:sp>
      <p:sp>
        <p:nvSpPr>
          <p:cNvPr id="6" name="Content Placeholder 4">
            <a:extLst>
              <a:ext uri="{FF2B5EF4-FFF2-40B4-BE49-F238E27FC236}">
                <a16:creationId xmlns:a16="http://schemas.microsoft.com/office/drawing/2014/main" id="{6E85AA26-C496-DCE0-521D-5FC046354E96}"/>
              </a:ext>
            </a:extLst>
          </p:cNvPr>
          <p:cNvSpPr txBox="1">
            <a:spLocks/>
          </p:cNvSpPr>
          <p:nvPr/>
        </p:nvSpPr>
        <p:spPr>
          <a:xfrm>
            <a:off x="930876" y="4736757"/>
            <a:ext cx="8888627" cy="2121243"/>
          </a:xfrm>
          <a:prstGeom prst="rect">
            <a:avLst/>
          </a:prstGeom>
        </p:spPr>
        <p:txBody>
          <a:bodyPr vert="horz" lIns="91440" tIns="45720" rIns="91440" bIns="45720" rtlCol="0" anchor="t">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spcBef>
                <a:spcPts val="1400"/>
              </a:spcBef>
            </a:pPr>
            <a:r>
              <a:rPr lang="en-US" sz="2400" dirty="0"/>
              <a:t>Larger dots, which indicate a higher number of launches, are scattered across various payload masses, suggesting frequent launches irrespective of payload weight.</a:t>
            </a:r>
          </a:p>
          <a:p>
            <a:pPr>
              <a:spcBef>
                <a:spcPts val="1400"/>
              </a:spcBef>
            </a:pPr>
            <a:r>
              <a:rPr lang="en-US" sz="2400" dirty="0"/>
              <a:t>In the payload mass range of 0-6,000 kg, most launches resulted in successful landings (class 1). However, there are two notable instances where the payload mass was zero kg, and the landings were unsuccessful (class 0).</a:t>
            </a:r>
          </a:p>
          <a:p>
            <a:pPr>
              <a:spcBef>
                <a:spcPts val="1400"/>
              </a:spcBef>
            </a:pPr>
            <a:r>
              <a:rPr lang="en-US" sz="2400" dirty="0"/>
              <a:t>There doesn't seem to be a clear pattern linking booster version categories to either success or failure of landings.</a:t>
            </a:r>
          </a:p>
          <a:p>
            <a:pPr>
              <a:spcBef>
                <a:spcPts val="1400"/>
              </a:spcBef>
            </a:pPr>
            <a:r>
              <a:rPr lang="en-US" sz="2400" dirty="0"/>
              <a:t>The plot suggests that payload mass does not directly determine the success of the landing, as successes and failures are present across a wide range of payload masses.</a:t>
            </a:r>
            <a:endParaRPr lang="en-US" dirty="0"/>
          </a:p>
        </p:txBody>
      </p:sp>
    </p:spTree>
    <p:extLst>
      <p:ext uri="{BB962C8B-B14F-4D97-AF65-F5344CB8AC3E}">
        <p14:creationId xmlns:p14="http://schemas.microsoft.com/office/powerpoint/2010/main" val="28106860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1612786" y="1684173"/>
            <a:ext cx="7467827" cy="34896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9C324089-AC6B-3CF4-44F2-3464486BD413}"/>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759DF6-D0E1-E022-DD2C-02CF42C37228}"/>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8" name="TextBox 7">
            <a:extLst>
              <a:ext uri="{FF2B5EF4-FFF2-40B4-BE49-F238E27FC236}">
                <a16:creationId xmlns:a16="http://schemas.microsoft.com/office/drawing/2014/main" id="{3FB5D035-E067-387D-E678-3C4466D4AD5B}"/>
              </a:ext>
            </a:extLst>
          </p:cNvPr>
          <p:cNvSpPr txBox="1"/>
          <p:nvPr/>
        </p:nvSpPr>
        <p:spPr>
          <a:xfrm>
            <a:off x="3296222" y="211188"/>
            <a:ext cx="4109596" cy="523220"/>
          </a:xfrm>
          <a:prstGeom prst="rect">
            <a:avLst/>
          </a:prstGeom>
          <a:noFill/>
        </p:spPr>
        <p:txBody>
          <a:bodyPr wrap="square">
            <a:spAutoFit/>
          </a:bodyPr>
          <a:lstStyle/>
          <a:p>
            <a:r>
              <a:rPr lang="en-US" sz="2800" dirty="0">
                <a:solidFill>
                  <a:srgbClr val="0B49CB"/>
                </a:solidFill>
              </a:rPr>
              <a:t>Categories Comparison</a:t>
            </a:r>
            <a:endParaRPr lang="fr-FR" sz="2800" dirty="0">
              <a:solidFill>
                <a:srgbClr val="0B49CB"/>
              </a:solidFill>
            </a:endParaRPr>
          </a:p>
        </p:txBody>
      </p:sp>
      <p:sp>
        <p:nvSpPr>
          <p:cNvPr id="6" name="Content Placeholder 4">
            <a:extLst>
              <a:ext uri="{FF2B5EF4-FFF2-40B4-BE49-F238E27FC236}">
                <a16:creationId xmlns:a16="http://schemas.microsoft.com/office/drawing/2014/main" id="{7CA5AC97-51BD-C295-B741-0D529E7E7A75}"/>
              </a:ext>
            </a:extLst>
          </p:cNvPr>
          <p:cNvSpPr txBox="1">
            <a:spLocks/>
          </p:cNvSpPr>
          <p:nvPr/>
        </p:nvSpPr>
        <p:spPr>
          <a:xfrm>
            <a:off x="1359754" y="4871045"/>
            <a:ext cx="8888627" cy="2121243"/>
          </a:xfrm>
          <a:prstGeom prst="rect">
            <a:avLst/>
          </a:prstGeom>
        </p:spPr>
        <p:txBody>
          <a:bodyPr vert="horz" lIns="91440" tIns="45720" rIns="91440" bIns="45720" rtlCol="0" anchor="t">
            <a:normAutofit fontScale="5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spcBef>
                <a:spcPts val="1400"/>
              </a:spcBef>
            </a:pPr>
            <a:r>
              <a:rPr lang="en-US" sz="2400" dirty="0"/>
              <a:t>Larger dots, which indicate a higher number of launches, are scattered across various payload masses, suggesting frequent launches irrespective of payload weight.</a:t>
            </a:r>
          </a:p>
          <a:p>
            <a:pPr>
              <a:spcBef>
                <a:spcPts val="1400"/>
              </a:spcBef>
            </a:pPr>
            <a:r>
              <a:rPr lang="en-US" sz="2400" dirty="0"/>
              <a:t>In the payload mass range of 0-6,000 kg, most launches resulted in successful landings (class 1). However, there are two notable instances where the payload mass was zero kg, and the landings were unsuccessful (class 0).</a:t>
            </a:r>
          </a:p>
          <a:p>
            <a:pPr>
              <a:spcBef>
                <a:spcPts val="1400"/>
              </a:spcBef>
            </a:pPr>
            <a:r>
              <a:rPr lang="en-US" sz="2400" dirty="0"/>
              <a:t>There doesn't seem to be a clear pattern linking booster version categories to either success or failure of landings.</a:t>
            </a:r>
          </a:p>
          <a:p>
            <a:pPr>
              <a:spcBef>
                <a:spcPts val="1400"/>
              </a:spcBef>
            </a:pPr>
            <a:r>
              <a:rPr lang="en-US" sz="2400" dirty="0"/>
              <a:t>The plot suggests that payload mass does not directly determine the success of the landing, as successes and failures are present across a wide range of payload masses.</a:t>
            </a:r>
            <a:endParaRPr lang="en-US" dirty="0"/>
          </a:p>
        </p:txBody>
      </p:sp>
      <p:pic>
        <p:nvPicPr>
          <p:cNvPr id="3" name="Picture 2">
            <a:extLst>
              <a:ext uri="{FF2B5EF4-FFF2-40B4-BE49-F238E27FC236}">
                <a16:creationId xmlns:a16="http://schemas.microsoft.com/office/drawing/2014/main" id="{AD0720B4-CBF0-FE9A-B717-C599D5E43495}"/>
              </a:ext>
            </a:extLst>
          </p:cNvPr>
          <p:cNvPicPr>
            <a:picLocks noChangeAspect="1"/>
          </p:cNvPicPr>
          <p:nvPr/>
        </p:nvPicPr>
        <p:blipFill>
          <a:blip r:embed="rId3"/>
          <a:stretch>
            <a:fillRect/>
          </a:stretch>
        </p:blipFill>
        <p:spPr>
          <a:xfrm>
            <a:off x="1849978" y="1049858"/>
            <a:ext cx="6820852" cy="3486637"/>
          </a:xfrm>
          <a:prstGeom prst="rect">
            <a:avLst/>
          </a:prstGeom>
        </p:spPr>
      </p:pic>
    </p:spTree>
    <p:extLst>
      <p:ext uri="{BB962C8B-B14F-4D97-AF65-F5344CB8AC3E}">
        <p14:creationId xmlns:p14="http://schemas.microsoft.com/office/powerpoint/2010/main" val="21084076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19A22F62-0D0A-D493-2019-55D560FB465B}"/>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7498BF-A5AE-DA20-4209-23817175AD5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8" name="TextBox 7">
            <a:extLst>
              <a:ext uri="{FF2B5EF4-FFF2-40B4-BE49-F238E27FC236}">
                <a16:creationId xmlns:a16="http://schemas.microsoft.com/office/drawing/2014/main" id="{1531AA85-127A-FB67-723F-A6CF4114EE09}"/>
              </a:ext>
            </a:extLst>
          </p:cNvPr>
          <p:cNvSpPr txBox="1"/>
          <p:nvPr/>
        </p:nvSpPr>
        <p:spPr>
          <a:xfrm>
            <a:off x="3411552" y="323380"/>
            <a:ext cx="4109596" cy="523220"/>
          </a:xfrm>
          <a:prstGeom prst="rect">
            <a:avLst/>
          </a:prstGeom>
          <a:noFill/>
        </p:spPr>
        <p:txBody>
          <a:bodyPr wrap="square">
            <a:spAutoFit/>
          </a:bodyPr>
          <a:lstStyle/>
          <a:p>
            <a:r>
              <a:rPr lang="en-US" sz="2800" dirty="0">
                <a:solidFill>
                  <a:srgbClr val="0B49CB"/>
                </a:solidFill>
              </a:rPr>
              <a:t>Confusion Matrix</a:t>
            </a:r>
            <a:endParaRPr lang="fr-FR" sz="2800" dirty="0">
              <a:solidFill>
                <a:srgbClr val="0B49CB"/>
              </a:solidFill>
            </a:endParaRPr>
          </a:p>
        </p:txBody>
      </p:sp>
      <p:sp>
        <p:nvSpPr>
          <p:cNvPr id="6" name="Content Placeholder 4">
            <a:extLst>
              <a:ext uri="{FF2B5EF4-FFF2-40B4-BE49-F238E27FC236}">
                <a16:creationId xmlns:a16="http://schemas.microsoft.com/office/drawing/2014/main" id="{B93B4BF1-5CB7-4A73-DEA1-C5C10BB98C6C}"/>
              </a:ext>
            </a:extLst>
          </p:cNvPr>
          <p:cNvSpPr txBox="1">
            <a:spLocks/>
          </p:cNvSpPr>
          <p:nvPr/>
        </p:nvSpPr>
        <p:spPr>
          <a:xfrm>
            <a:off x="930876" y="4736757"/>
            <a:ext cx="8888627" cy="2121243"/>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spcBef>
                <a:spcPts val="1400"/>
              </a:spcBef>
            </a:pPr>
            <a:endParaRPr lang="en-US" dirty="0"/>
          </a:p>
        </p:txBody>
      </p:sp>
      <p:pic>
        <p:nvPicPr>
          <p:cNvPr id="5" name="Picture 4">
            <a:extLst>
              <a:ext uri="{FF2B5EF4-FFF2-40B4-BE49-F238E27FC236}">
                <a16:creationId xmlns:a16="http://schemas.microsoft.com/office/drawing/2014/main" id="{7EC5E68A-AFB6-DDD1-37D6-6F75253F963F}"/>
              </a:ext>
            </a:extLst>
          </p:cNvPr>
          <p:cNvPicPr>
            <a:picLocks noChangeAspect="1"/>
          </p:cNvPicPr>
          <p:nvPr/>
        </p:nvPicPr>
        <p:blipFill>
          <a:blip r:embed="rId3"/>
          <a:stretch>
            <a:fillRect/>
          </a:stretch>
        </p:blipFill>
        <p:spPr>
          <a:xfrm>
            <a:off x="5704823" y="1492638"/>
            <a:ext cx="5343144" cy="4252707"/>
          </a:xfrm>
          <a:prstGeom prst="rect">
            <a:avLst/>
          </a:prstGeom>
        </p:spPr>
      </p:pic>
      <p:sp>
        <p:nvSpPr>
          <p:cNvPr id="10" name="Content Placeholder 4">
            <a:extLst>
              <a:ext uri="{FF2B5EF4-FFF2-40B4-BE49-F238E27FC236}">
                <a16:creationId xmlns:a16="http://schemas.microsoft.com/office/drawing/2014/main" id="{DA07CF79-E478-7CC0-A06D-2FF20138011B}"/>
              </a:ext>
            </a:extLst>
          </p:cNvPr>
          <p:cNvSpPr txBox="1">
            <a:spLocks/>
          </p:cNvSpPr>
          <p:nvPr/>
        </p:nvSpPr>
        <p:spPr>
          <a:xfrm>
            <a:off x="623388" y="4736559"/>
            <a:ext cx="8888627" cy="2121243"/>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a:spcBef>
                <a:spcPts val="1400"/>
              </a:spcBef>
            </a:pPr>
            <a:endParaRPr lang="en-US" dirty="0"/>
          </a:p>
        </p:txBody>
      </p:sp>
      <p:sp>
        <p:nvSpPr>
          <p:cNvPr id="12" name="TextBox 11">
            <a:extLst>
              <a:ext uri="{FF2B5EF4-FFF2-40B4-BE49-F238E27FC236}">
                <a16:creationId xmlns:a16="http://schemas.microsoft.com/office/drawing/2014/main" id="{D08A6C7E-3A08-D619-8B43-7C2F90E6A01A}"/>
              </a:ext>
            </a:extLst>
          </p:cNvPr>
          <p:cNvSpPr txBox="1"/>
          <p:nvPr/>
        </p:nvSpPr>
        <p:spPr>
          <a:xfrm>
            <a:off x="505315" y="1557374"/>
            <a:ext cx="4657361" cy="4616648"/>
          </a:xfrm>
          <a:prstGeom prst="rect">
            <a:avLst/>
          </a:prstGeom>
          <a:noFill/>
        </p:spPr>
        <p:txBody>
          <a:bodyPr wrap="square">
            <a:spAutoFit/>
          </a:bodyPr>
          <a:lstStyle/>
          <a:p>
            <a:pPr marL="285750" indent="-285750">
              <a:buFont typeface="Arial" panose="020B0604020202020204" pitchFamily="34" charset="0"/>
              <a:buChar char="•"/>
            </a:pPr>
            <a:r>
              <a:rPr lang="en-US" sz="1400" dirty="0"/>
              <a:t>The matrix shows that there were 3 instances where the model correctly predicted that the spacecraft would not land ("did not land" is true, and the model predicted "did not land"). This is a True Negative (TN).</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There were 12 instances where the model correctly predicted that the spacecraft would land ("landed" is true, and the model predicted "land"). This is a True Positive (TP).</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There were 3 instances where the model incorrectly predicted that the spacecraft would land (the spacecraft "did not land", but the model predicted "land"). This is a False Positive (FP).</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There were no instances where the model incorrectly predicted that the spacecraft would not land (the spacecraft "landed", but the model predicted "did not land"). This is a False Negative (FN).</a:t>
            </a:r>
            <a:endParaRPr lang="fr-FR" sz="1400" dirty="0"/>
          </a:p>
        </p:txBody>
      </p:sp>
    </p:spTree>
    <p:extLst>
      <p:ext uri="{BB962C8B-B14F-4D97-AF65-F5344CB8AC3E}">
        <p14:creationId xmlns:p14="http://schemas.microsoft.com/office/powerpoint/2010/main" val="32868426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0" y="1503363"/>
            <a:ext cx="9194800" cy="4351337"/>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project successfully leveraged data science methodologies to create a predictive model with high accuracy for the binary classification task of predicting landing outcomes. </a:t>
            </a:r>
          </a:p>
          <a:p>
            <a:pPr>
              <a:lnSpc>
                <a:spcPct val="100000"/>
              </a:lnSpc>
              <a:spcBef>
                <a:spcPts val="1400"/>
              </a:spcBef>
            </a:pPr>
            <a:r>
              <a:rPr lang="en-US" sz="2200" dirty="0">
                <a:solidFill>
                  <a:schemeClr val="accent3">
                    <a:lumMod val="25000"/>
                  </a:schemeClr>
                </a:solidFill>
                <a:latin typeface="Abadi" panose="020B0604020104020204" pitchFamily="34" charset="0"/>
              </a:rPr>
              <a:t>The model showed strength in identifying successful landings with few misclassifications, suggesting that the selected features and model were well-suited for the task. </a:t>
            </a:r>
          </a:p>
          <a:p>
            <a:pPr>
              <a:lnSpc>
                <a:spcPct val="100000"/>
              </a:lnSpc>
              <a:spcBef>
                <a:spcPts val="1400"/>
              </a:spcBef>
            </a:pPr>
            <a:r>
              <a:rPr lang="en-US" sz="2200" dirty="0">
                <a:solidFill>
                  <a:schemeClr val="accent3">
                    <a:lumMod val="25000"/>
                  </a:schemeClr>
                </a:solidFill>
                <a:latin typeface="Abadi" panose="020B0604020104020204" pitchFamily="34" charset="0"/>
              </a:rPr>
              <a:t>The exploratory analysis provided valuable insights into operational patterns and potential factors influencing mission outcomes, which were crucial for feature selection in the modeling phase.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Future enhancements could involve fine-tuning the model to reduce the false positives and incorporating additional data as it becomes available. </a:t>
            </a:r>
          </a:p>
          <a:p>
            <a:pPr>
              <a:lnSpc>
                <a:spcPct val="100000"/>
              </a:lnSpc>
              <a:spcBef>
                <a:spcPts val="1400"/>
              </a:spcBef>
            </a:pPr>
            <a:r>
              <a:rPr lang="en-US" sz="2200" dirty="0">
                <a:solidFill>
                  <a:schemeClr val="accent3">
                    <a:lumMod val="25000"/>
                  </a:schemeClr>
                </a:solidFill>
                <a:latin typeface="Abadi" panose="020B0604020104020204" pitchFamily="34" charset="0"/>
              </a:rPr>
              <a:t>The project demonstrates the potential of machine learning in enhancing decision-making processes in aerospace endeavors by providing predictive insights that could potentially increase the success rates of future missions. </a:t>
            </a:r>
          </a:p>
          <a:p>
            <a:pPr>
              <a:lnSpc>
                <a:spcPct val="100000"/>
              </a:lnSpc>
              <a:spcBef>
                <a:spcPts val="1400"/>
              </a:spcBef>
            </a:pPr>
            <a:r>
              <a:rPr lang="en-US" sz="2200" dirty="0">
                <a:solidFill>
                  <a:schemeClr val="accent3">
                    <a:lumMod val="25000"/>
                  </a:schemeClr>
                </a:solidFill>
                <a:latin typeface="Abadi" panose="020B0604020104020204" pitchFamily="34" charset="0"/>
              </a:rPr>
              <a:t>It's a testament to the power of data science in solving complex real-world problems and advancing the field of space exploration.</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56645" y="1388862"/>
            <a:ext cx="10515600" cy="4351337"/>
          </a:xfrm>
          <a:prstGeom prst="rect">
            <a:avLst/>
          </a:prstGeom>
        </p:spPr>
        <p:txBody>
          <a:bodyPr>
            <a:normAutofit/>
          </a:bodyPr>
          <a:lstStyle/>
          <a:p>
            <a:pPr>
              <a:lnSpc>
                <a:spcPct val="100000"/>
              </a:lnSpc>
              <a:spcBef>
                <a:spcPts val="1400"/>
              </a:spcBef>
            </a:pPr>
            <a:r>
              <a:rPr lang="en-US" sz="2200" b="1" dirty="0">
                <a:solidFill>
                  <a:schemeClr val="accent3">
                    <a:lumMod val="25000"/>
                  </a:schemeClr>
                </a:solidFill>
                <a:latin typeface="Abadi" panose="020B0604020104020204" pitchFamily="34" charset="0"/>
              </a:rPr>
              <a:t>Instructors: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Instructors: Rav Ahuja, Alex </a:t>
            </a:r>
            <a:r>
              <a:rPr lang="en-US" sz="2200" dirty="0" err="1">
                <a:solidFill>
                  <a:schemeClr val="accent3">
                    <a:lumMod val="25000"/>
                  </a:schemeClr>
                </a:solidFill>
                <a:latin typeface="Abadi" panose="020B0604020104020204" pitchFamily="34" charset="0"/>
              </a:rPr>
              <a:t>Aklson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Aije</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Egwaikhide</a:t>
            </a:r>
            <a:r>
              <a:rPr lang="en-US" sz="2200" dirty="0">
                <a:solidFill>
                  <a:schemeClr val="accent3">
                    <a:lumMod val="25000"/>
                  </a:schemeClr>
                </a:solidFill>
                <a:latin typeface="Abadi" panose="020B0604020104020204" pitchFamily="34" charset="0"/>
              </a:rPr>
              <a:t>, Svetlana Levitan, Romeo </a:t>
            </a:r>
            <a:r>
              <a:rPr lang="en-US" sz="2200" dirty="0" err="1">
                <a:solidFill>
                  <a:schemeClr val="accent3">
                    <a:lumMod val="25000"/>
                  </a:schemeClr>
                </a:solidFill>
                <a:latin typeface="Abadi" panose="020B0604020104020204" pitchFamily="34" charset="0"/>
              </a:rPr>
              <a:t>Kienzler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Polong</a:t>
            </a:r>
            <a:r>
              <a:rPr lang="en-US" sz="2200" dirty="0">
                <a:solidFill>
                  <a:schemeClr val="accent3">
                    <a:lumMod val="25000"/>
                  </a:schemeClr>
                </a:solidFill>
                <a:latin typeface="Abadi" panose="020B0604020104020204" pitchFamily="34" charset="0"/>
              </a:rPr>
              <a:t> Lin, Joseph </a:t>
            </a:r>
            <a:r>
              <a:rPr lang="en-US" sz="2200" dirty="0" err="1">
                <a:solidFill>
                  <a:schemeClr val="accent3">
                    <a:lumMod val="25000"/>
                  </a:schemeClr>
                </a:solidFill>
                <a:latin typeface="Abadi" panose="020B0604020104020204" pitchFamily="34" charset="0"/>
              </a:rPr>
              <a:t>Santarcangelo</a:t>
            </a:r>
            <a:r>
              <a:rPr lang="en-US" sz="2200" dirty="0">
                <a:solidFill>
                  <a:schemeClr val="accent3">
                    <a:lumMod val="25000"/>
                  </a:schemeClr>
                </a:solidFill>
                <a:latin typeface="Abadi" panose="020B0604020104020204" pitchFamily="34" charset="0"/>
              </a:rPr>
              <a:t>, Azim </a:t>
            </a:r>
            <a:r>
              <a:rPr lang="en-US" sz="2200" dirty="0" err="1">
                <a:solidFill>
                  <a:schemeClr val="accent3">
                    <a:lumMod val="25000"/>
                  </a:schemeClr>
                </a:solidFill>
                <a:latin typeface="Abadi" panose="020B0604020104020204" pitchFamily="34" charset="0"/>
              </a:rPr>
              <a:t>Hirjani</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Hima</a:t>
            </a:r>
            <a:r>
              <a:rPr lang="en-US" sz="2200" dirty="0">
                <a:solidFill>
                  <a:schemeClr val="accent3">
                    <a:lumMod val="25000"/>
                  </a:schemeClr>
                </a:solidFill>
                <a:latin typeface="Abadi" panose="020B0604020104020204" pitchFamily="34" charset="0"/>
              </a:rPr>
              <a:t> Vasudevan, </a:t>
            </a:r>
            <a:r>
              <a:rPr lang="en-US" sz="2200" dirty="0" err="1">
                <a:solidFill>
                  <a:schemeClr val="accent3">
                    <a:lumMod val="25000"/>
                  </a:schemeClr>
                </a:solidFill>
                <a:latin typeface="Abadi" panose="020B0604020104020204" pitchFamily="34" charset="0"/>
              </a:rPr>
              <a:t>Saishruthi</a:t>
            </a:r>
            <a:r>
              <a:rPr lang="en-US" sz="2200" dirty="0">
                <a:solidFill>
                  <a:schemeClr val="accent3">
                    <a:lumMod val="25000"/>
                  </a:schemeClr>
                </a:solidFill>
                <a:latin typeface="Abadi" panose="020B0604020104020204" pitchFamily="34" charset="0"/>
              </a:rPr>
              <a:t> Swaminathan, Saeed </a:t>
            </a:r>
            <a:r>
              <a:rPr lang="en-US" sz="2200" dirty="0" err="1">
                <a:solidFill>
                  <a:schemeClr val="accent3">
                    <a:lumMod val="25000"/>
                  </a:schemeClr>
                </a:solidFill>
                <a:latin typeface="Abadi" panose="020B0604020104020204" pitchFamily="34" charset="0"/>
              </a:rPr>
              <a:t>Aghabozorgi</a:t>
            </a:r>
            <a:r>
              <a:rPr lang="en-US" sz="2200" dirty="0">
                <a:solidFill>
                  <a:schemeClr val="accent3">
                    <a:lumMod val="25000"/>
                  </a:schemeClr>
                </a:solidFill>
                <a:latin typeface="Abadi" panose="020B0604020104020204" pitchFamily="34" charset="0"/>
              </a:rPr>
              <a:t>, Yan Luo</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Project Full:</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https://github.com/amine711/Amine-Sd-Capstone-Project-IBM-DS</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89968" y="556508"/>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endParaRPr lang="en-US" sz="2200" dirty="0">
              <a:solidFill>
                <a:schemeClr val="accent3">
                  <a:lumMod val="25000"/>
                </a:schemeClr>
              </a:solidFill>
              <a:latin typeface="Abadi" panose="020B0604020104020204" pitchFamily="34" charset="0"/>
            </a:endParaRPr>
          </a:p>
        </p:txBody>
      </p:sp>
      <p:sp>
        <p:nvSpPr>
          <p:cNvPr id="3" name="TextBox 2">
            <a:extLst>
              <a:ext uri="{FF2B5EF4-FFF2-40B4-BE49-F238E27FC236}">
                <a16:creationId xmlns:a16="http://schemas.microsoft.com/office/drawing/2014/main" id="{1AC324B3-496C-25B7-5162-20B7BA01B0BB}"/>
              </a:ext>
            </a:extLst>
          </p:cNvPr>
          <p:cNvSpPr txBox="1"/>
          <p:nvPr/>
        </p:nvSpPr>
        <p:spPr>
          <a:xfrm>
            <a:off x="789968" y="1303934"/>
            <a:ext cx="8258782" cy="5355312"/>
          </a:xfrm>
          <a:prstGeom prst="rect">
            <a:avLst/>
          </a:prstGeom>
          <a:noFill/>
        </p:spPr>
        <p:txBody>
          <a:bodyPr wrap="square">
            <a:spAutoFit/>
          </a:bodyPr>
          <a:lstStyle/>
          <a:p>
            <a:pPr algn="l"/>
            <a:r>
              <a:rPr lang="en-US" b="0" i="0" dirty="0">
                <a:solidFill>
                  <a:schemeClr val="bg2">
                    <a:lumMod val="25000"/>
                  </a:schemeClr>
                </a:solidFill>
                <a:effectLst/>
                <a:latin typeface="Söhne"/>
              </a:rPr>
              <a:t>Space exploration has always been at the forefront of human achievement, driving innovation and pushing the boundaries of what is possible. In this era, </a:t>
            </a:r>
            <a:r>
              <a:rPr lang="en-US" b="0" i="0" dirty="0" err="1">
                <a:solidFill>
                  <a:schemeClr val="bg2">
                    <a:lumMod val="25000"/>
                  </a:schemeClr>
                </a:solidFill>
                <a:effectLst/>
                <a:latin typeface="Söhne"/>
              </a:rPr>
              <a:t>SpaceY</a:t>
            </a:r>
            <a:r>
              <a:rPr lang="en-US" b="0" i="0" dirty="0">
                <a:solidFill>
                  <a:schemeClr val="bg2">
                    <a:lumMod val="25000"/>
                  </a:schemeClr>
                </a:solidFill>
                <a:effectLst/>
                <a:latin typeface="Söhne"/>
              </a:rPr>
              <a:t>, a pioneering aerospace company, is at the vanguard of space exploration, committed to making the cosmos accessible to all. As part of our ongoing efforts to advance space travel and ensure the safety and efficiency of our missions, we present this comprehensive documentation on the data science project conducted in collaboration with </a:t>
            </a:r>
            <a:r>
              <a:rPr lang="en-US" b="0" i="0" dirty="0" err="1">
                <a:solidFill>
                  <a:schemeClr val="bg2">
                    <a:lumMod val="25000"/>
                  </a:schemeClr>
                </a:solidFill>
                <a:effectLst/>
                <a:latin typeface="Söhne"/>
              </a:rPr>
              <a:t>SpaceY</a:t>
            </a:r>
            <a:r>
              <a:rPr lang="en-US" b="0" i="0" dirty="0">
                <a:solidFill>
                  <a:schemeClr val="bg2">
                    <a:lumMod val="25000"/>
                  </a:schemeClr>
                </a:solidFill>
                <a:effectLst/>
                <a:latin typeface="Söhne"/>
              </a:rPr>
              <a:t>.</a:t>
            </a:r>
          </a:p>
          <a:p>
            <a:pPr algn="l"/>
            <a:endParaRPr lang="en-US" b="0" i="0" dirty="0">
              <a:solidFill>
                <a:schemeClr val="bg2">
                  <a:lumMod val="25000"/>
                </a:schemeClr>
              </a:solidFill>
              <a:effectLst/>
              <a:latin typeface="Söhne"/>
            </a:endParaRPr>
          </a:p>
          <a:p>
            <a:pPr algn="l"/>
            <a:r>
              <a:rPr lang="en-US" b="0" i="0" dirty="0">
                <a:solidFill>
                  <a:schemeClr val="bg2">
                    <a:lumMod val="25000"/>
                  </a:schemeClr>
                </a:solidFill>
                <a:effectLst/>
                <a:latin typeface="Söhne"/>
              </a:rPr>
              <a:t>This project, titled "</a:t>
            </a:r>
            <a:r>
              <a:rPr lang="en-US" b="0" i="0" dirty="0" err="1">
                <a:solidFill>
                  <a:schemeClr val="bg2">
                    <a:lumMod val="25000"/>
                  </a:schemeClr>
                </a:solidFill>
                <a:effectLst/>
                <a:latin typeface="Söhne"/>
              </a:rPr>
              <a:t>SpaceY</a:t>
            </a:r>
            <a:r>
              <a:rPr lang="en-US" b="0" i="0" dirty="0">
                <a:solidFill>
                  <a:schemeClr val="bg2">
                    <a:lumMod val="25000"/>
                  </a:schemeClr>
                </a:solidFill>
                <a:effectLst/>
                <a:latin typeface="Söhne"/>
              </a:rPr>
              <a:t> Rocket Launch Data Analysis," delves into the realm of data-driven decision-making for rocket launches. Launching a rocket into space is a complex and high-stakes endeavor that requires meticulous planning, monitoring, and analysis. At </a:t>
            </a:r>
            <a:r>
              <a:rPr lang="en-US" b="0" i="0" dirty="0" err="1">
                <a:solidFill>
                  <a:schemeClr val="bg2">
                    <a:lumMod val="25000"/>
                  </a:schemeClr>
                </a:solidFill>
                <a:effectLst/>
                <a:latin typeface="Söhne"/>
              </a:rPr>
              <a:t>SpaceY</a:t>
            </a:r>
            <a:r>
              <a:rPr lang="en-US" b="0" i="0" dirty="0">
                <a:solidFill>
                  <a:schemeClr val="bg2">
                    <a:lumMod val="25000"/>
                  </a:schemeClr>
                </a:solidFill>
                <a:effectLst/>
                <a:latin typeface="Söhne"/>
              </a:rPr>
              <a:t>, we believe that harnessing the power of data can significantly enhance the success and safety of our missions.</a:t>
            </a:r>
            <a:br>
              <a:rPr lang="en-US" b="0" i="0" dirty="0">
                <a:solidFill>
                  <a:schemeClr val="bg2">
                    <a:lumMod val="25000"/>
                  </a:schemeClr>
                </a:solidFill>
                <a:effectLst/>
                <a:latin typeface="Söhne"/>
              </a:rPr>
            </a:br>
            <a:endParaRPr lang="en-US" b="0" i="0" dirty="0">
              <a:solidFill>
                <a:schemeClr val="bg2">
                  <a:lumMod val="25000"/>
                </a:schemeClr>
              </a:solidFill>
              <a:effectLst/>
              <a:latin typeface="Söhne"/>
            </a:endParaRPr>
          </a:p>
          <a:p>
            <a:pPr algn="l"/>
            <a:r>
              <a:rPr lang="en-US" b="0" i="0" dirty="0">
                <a:solidFill>
                  <a:schemeClr val="bg2">
                    <a:lumMod val="25000"/>
                  </a:schemeClr>
                </a:solidFill>
                <a:effectLst/>
                <a:latin typeface="Söhne"/>
              </a:rPr>
              <a:t>In the fiercely competitive landscape of the modern space industry, achieving a successful rocket launch is not only a matter of scientific achievement but also a critical business imperative. </a:t>
            </a:r>
            <a:r>
              <a:rPr lang="en-US" b="0" i="0" dirty="0" err="1">
                <a:solidFill>
                  <a:schemeClr val="bg2">
                    <a:lumMod val="25000"/>
                  </a:schemeClr>
                </a:solidFill>
                <a:effectLst/>
                <a:latin typeface="Söhne"/>
              </a:rPr>
              <a:t>SpaceY</a:t>
            </a:r>
            <a:r>
              <a:rPr lang="en-US" b="0" i="0" dirty="0">
                <a:solidFill>
                  <a:schemeClr val="bg2">
                    <a:lumMod val="25000"/>
                  </a:schemeClr>
                </a:solidFill>
                <a:effectLst/>
                <a:latin typeface="Söhne"/>
              </a:rPr>
              <a:t> is driven by a core mission to lead the way in space exploration, and one of our paramount challenges is to outpace our competitors by consistently achieving successful rocket launches.</a:t>
            </a: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492250"/>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31000"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0"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Flowchart of Data Collection Process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SpaceX API calls</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D49E32B6-C273-2468-0C19-C6FEE1BBB4C7}"/>
              </a:ext>
            </a:extLst>
          </p:cNvPr>
          <p:cNvPicPr>
            <a:picLocks noChangeAspect="1"/>
          </p:cNvPicPr>
          <p:nvPr/>
        </p:nvPicPr>
        <p:blipFill>
          <a:blip r:embed="rId4"/>
          <a:stretch>
            <a:fillRect/>
          </a:stretch>
        </p:blipFill>
        <p:spPr>
          <a:xfrm>
            <a:off x="5278286" y="1417416"/>
            <a:ext cx="6624754" cy="5103371"/>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0" y="1522413"/>
            <a:ext cx="4430713" cy="4519612"/>
          </a:xfrm>
          <a:prstGeom prst="rect">
            <a:avLst/>
          </a:prstGeom>
        </p:spPr>
        <p:txBody>
          <a:bodyPr lIns="91440" tIns="45720" rIns="91440" bIns="45720" anchor="t">
            <a:noAutofit/>
          </a:bodyPr>
          <a:lstStyle/>
          <a:p>
            <a:pPr>
              <a:spcBef>
                <a:spcPts val="1400"/>
              </a:spcBef>
            </a:pPr>
            <a:r>
              <a:rPr lang="en-US" sz="1200" dirty="0">
                <a:solidFill>
                  <a:schemeClr val="accent3">
                    <a:lumMod val="25000"/>
                  </a:schemeClr>
                </a:solidFill>
                <a:latin typeface="Abadi" panose="020B0604020104020204" pitchFamily="34" charset="0"/>
              </a:rPr>
              <a:t>Request the Falcon 9 Launch Wiki Page:</a:t>
            </a:r>
            <a:br>
              <a:rPr lang="en-US" sz="1200" dirty="0">
                <a:solidFill>
                  <a:schemeClr val="accent3">
                    <a:lumMod val="25000"/>
                  </a:schemeClr>
                </a:solidFill>
                <a:latin typeface="Abadi" panose="020B0604020104020204" pitchFamily="34" charset="0"/>
              </a:rPr>
            </a:br>
            <a:r>
              <a:rPr lang="en-US" sz="1200" dirty="0">
                <a:solidFill>
                  <a:schemeClr val="accent3">
                    <a:lumMod val="25000"/>
                  </a:schemeClr>
                </a:solidFill>
                <a:latin typeface="Abadi" panose="020B0604020104020204" pitchFamily="34" charset="0"/>
              </a:rPr>
              <a:t>Use </a:t>
            </a:r>
            <a:r>
              <a:rPr lang="en-US" sz="1200" dirty="0" err="1">
                <a:solidFill>
                  <a:schemeClr val="accent3">
                    <a:lumMod val="25000"/>
                  </a:schemeClr>
                </a:solidFill>
                <a:latin typeface="Abadi" panose="020B0604020104020204" pitchFamily="34" charset="0"/>
              </a:rPr>
              <a:t>requests.get</a:t>
            </a: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url</a:t>
            </a:r>
            <a:r>
              <a:rPr lang="en-US" sz="1200" dirty="0">
                <a:solidFill>
                  <a:schemeClr val="accent3">
                    <a:lumMod val="25000"/>
                  </a:schemeClr>
                </a:solidFill>
                <a:latin typeface="Abadi" panose="020B0604020104020204" pitchFamily="34" charset="0"/>
              </a:rPr>
              <a:t>) to fetch the page HTML.</a:t>
            </a:r>
          </a:p>
          <a:p>
            <a:pPr>
              <a:spcBef>
                <a:spcPts val="1400"/>
              </a:spcBef>
            </a:pPr>
            <a:r>
              <a:rPr lang="en-US" sz="1200" dirty="0">
                <a:solidFill>
                  <a:schemeClr val="accent3">
                    <a:lumMod val="25000"/>
                  </a:schemeClr>
                </a:solidFill>
                <a:latin typeface="Abadi" panose="020B0604020104020204" pitchFamily="34" charset="0"/>
              </a:rPr>
              <a:t>Extract HTML Content:</a:t>
            </a:r>
            <a:br>
              <a:rPr lang="en-US" sz="1200" dirty="0">
                <a:solidFill>
                  <a:schemeClr val="accent3">
                    <a:lumMod val="25000"/>
                  </a:schemeClr>
                </a:solidFill>
                <a:latin typeface="Abadi" panose="020B0604020104020204" pitchFamily="34" charset="0"/>
              </a:rPr>
            </a:br>
            <a:r>
              <a:rPr lang="en-US" sz="1200" dirty="0">
                <a:solidFill>
                  <a:schemeClr val="accent3">
                    <a:lumMod val="25000"/>
                  </a:schemeClr>
                </a:solidFill>
                <a:latin typeface="Abadi" panose="020B0604020104020204" pitchFamily="34" charset="0"/>
              </a:rPr>
              <a:t>Store the response from the website in </a:t>
            </a:r>
            <a:r>
              <a:rPr lang="en-US" sz="1200" dirty="0" err="1">
                <a:solidFill>
                  <a:schemeClr val="accent3">
                    <a:lumMod val="25000"/>
                  </a:schemeClr>
                </a:solidFill>
                <a:latin typeface="Abadi" panose="020B0604020104020204" pitchFamily="34" charset="0"/>
              </a:rPr>
              <a:t>html_content</a:t>
            </a:r>
            <a:r>
              <a:rPr lang="en-US" sz="1200" dirty="0">
                <a:solidFill>
                  <a:schemeClr val="accent3">
                    <a:lumMod val="25000"/>
                  </a:schemeClr>
                </a:solidFill>
                <a:latin typeface="Abadi" panose="020B0604020104020204" pitchFamily="34" charset="0"/>
              </a:rPr>
              <a:t>.</a:t>
            </a:r>
          </a:p>
          <a:p>
            <a:pPr>
              <a:spcBef>
                <a:spcPts val="1400"/>
              </a:spcBef>
            </a:pPr>
            <a:r>
              <a:rPr lang="en-US" sz="1200" dirty="0">
                <a:solidFill>
                  <a:schemeClr val="accent3">
                    <a:lumMod val="25000"/>
                  </a:schemeClr>
                </a:solidFill>
                <a:latin typeface="Abadi" panose="020B0604020104020204" pitchFamily="34" charset="0"/>
              </a:rPr>
              <a:t>Parse HTML with </a:t>
            </a:r>
            <a:r>
              <a:rPr lang="en-US" sz="1200" dirty="0" err="1">
                <a:solidFill>
                  <a:schemeClr val="accent3">
                    <a:lumMod val="25000"/>
                  </a:schemeClr>
                </a:solidFill>
                <a:latin typeface="Abadi" panose="020B0604020104020204" pitchFamily="34" charset="0"/>
              </a:rPr>
              <a:t>BeautifulSoup</a:t>
            </a:r>
            <a:r>
              <a:rPr lang="en-US" sz="1200" dirty="0">
                <a:solidFill>
                  <a:schemeClr val="accent3">
                    <a:lumMod val="25000"/>
                  </a:schemeClr>
                </a:solidFill>
                <a:latin typeface="Abadi" panose="020B0604020104020204" pitchFamily="34" charset="0"/>
              </a:rPr>
              <a:t>:</a:t>
            </a:r>
            <a:br>
              <a:rPr lang="en-US" sz="1200" dirty="0">
                <a:solidFill>
                  <a:schemeClr val="accent3">
                    <a:lumMod val="25000"/>
                  </a:schemeClr>
                </a:solidFill>
                <a:latin typeface="Abadi" panose="020B0604020104020204" pitchFamily="34" charset="0"/>
              </a:rPr>
            </a:br>
            <a:r>
              <a:rPr lang="en-US" sz="1200" dirty="0">
                <a:solidFill>
                  <a:schemeClr val="accent3">
                    <a:lumMod val="25000"/>
                  </a:schemeClr>
                </a:solidFill>
                <a:latin typeface="Abadi" panose="020B0604020104020204" pitchFamily="34" charset="0"/>
              </a:rPr>
              <a:t>Initialize </a:t>
            </a:r>
            <a:r>
              <a:rPr lang="en-US" sz="1200" dirty="0" err="1">
                <a:solidFill>
                  <a:schemeClr val="accent3">
                    <a:lumMod val="25000"/>
                  </a:schemeClr>
                </a:solidFill>
                <a:latin typeface="Abadi" panose="020B0604020104020204" pitchFamily="34" charset="0"/>
              </a:rPr>
              <a:t>BeautifulSoup</a:t>
            </a:r>
            <a:r>
              <a:rPr lang="en-US" sz="1200" dirty="0">
                <a:solidFill>
                  <a:schemeClr val="accent3">
                    <a:lumMod val="25000"/>
                  </a:schemeClr>
                </a:solidFill>
                <a:latin typeface="Abadi" panose="020B0604020104020204" pitchFamily="34" charset="0"/>
              </a:rPr>
              <a:t> with </a:t>
            </a:r>
            <a:r>
              <a:rPr lang="en-US" sz="1200" dirty="0" err="1">
                <a:solidFill>
                  <a:schemeClr val="accent3">
                    <a:lumMod val="25000"/>
                  </a:schemeClr>
                </a:solidFill>
                <a:latin typeface="Abadi" panose="020B0604020104020204" pitchFamily="34" charset="0"/>
              </a:rPr>
              <a:t>html_content</a:t>
            </a:r>
            <a:r>
              <a:rPr lang="en-US" sz="1200" dirty="0">
                <a:solidFill>
                  <a:schemeClr val="accent3">
                    <a:lumMod val="25000"/>
                  </a:schemeClr>
                </a:solidFill>
                <a:latin typeface="Abadi" panose="020B0604020104020204" pitchFamily="34" charset="0"/>
              </a:rPr>
              <a:t>.</a:t>
            </a:r>
          </a:p>
          <a:p>
            <a:pPr>
              <a:spcBef>
                <a:spcPts val="1400"/>
              </a:spcBef>
            </a:pPr>
            <a:r>
              <a:rPr lang="en-US" sz="1200" dirty="0">
                <a:solidFill>
                  <a:schemeClr val="accent3">
                    <a:lumMod val="25000"/>
                  </a:schemeClr>
                </a:solidFill>
                <a:latin typeface="Abadi" panose="020B0604020104020204" pitchFamily="34" charset="0"/>
              </a:rPr>
              <a:t>Find the Falcon 9 Launch Table:</a:t>
            </a:r>
            <a:br>
              <a:rPr lang="en-US" sz="1200" dirty="0">
                <a:solidFill>
                  <a:schemeClr val="accent3">
                    <a:lumMod val="25000"/>
                  </a:schemeClr>
                </a:solidFill>
                <a:latin typeface="Abadi" panose="020B0604020104020204" pitchFamily="34" charset="0"/>
              </a:rPr>
            </a:br>
            <a:r>
              <a:rPr lang="en-US" sz="1200" dirty="0">
                <a:solidFill>
                  <a:schemeClr val="accent3">
                    <a:lumMod val="25000"/>
                  </a:schemeClr>
                </a:solidFill>
                <a:latin typeface="Abadi" panose="020B0604020104020204" pitchFamily="34" charset="0"/>
              </a:rPr>
              <a:t>Use </a:t>
            </a:r>
            <a:r>
              <a:rPr lang="en-US" sz="1200" dirty="0" err="1">
                <a:solidFill>
                  <a:schemeClr val="accent3">
                    <a:lumMod val="25000"/>
                  </a:schemeClr>
                </a:solidFill>
                <a:latin typeface="Abadi" panose="020B0604020104020204" pitchFamily="34" charset="0"/>
              </a:rPr>
              <a:t>BeautifulSoup</a:t>
            </a:r>
            <a:r>
              <a:rPr lang="en-US" sz="1200" dirty="0">
                <a:solidFill>
                  <a:schemeClr val="accent3">
                    <a:lumMod val="25000"/>
                  </a:schemeClr>
                </a:solidFill>
                <a:latin typeface="Abadi" panose="020B0604020104020204" pitchFamily="34" charset="0"/>
              </a:rPr>
              <a:t> to find the table with class '</a:t>
            </a:r>
            <a:r>
              <a:rPr lang="en-US" sz="1200" dirty="0" err="1">
                <a:solidFill>
                  <a:schemeClr val="accent3">
                    <a:lumMod val="25000"/>
                  </a:schemeClr>
                </a:solidFill>
                <a:latin typeface="Abadi" panose="020B0604020104020204" pitchFamily="34" charset="0"/>
              </a:rPr>
              <a:t>wikitable</a:t>
            </a:r>
            <a:r>
              <a:rPr lang="en-US" sz="1200" dirty="0">
                <a:solidFill>
                  <a:schemeClr val="accent3">
                    <a:lumMod val="25000"/>
                  </a:schemeClr>
                </a:solidFill>
                <a:latin typeface="Abadi" panose="020B0604020104020204" pitchFamily="34" charset="0"/>
              </a:rPr>
              <a:t>'.</a:t>
            </a:r>
          </a:p>
          <a:p>
            <a:pPr>
              <a:spcBef>
                <a:spcPts val="1400"/>
              </a:spcBef>
            </a:pPr>
            <a:r>
              <a:rPr lang="en-US" sz="1200" dirty="0">
                <a:solidFill>
                  <a:schemeClr val="accent3">
                    <a:lumMod val="25000"/>
                  </a:schemeClr>
                </a:solidFill>
                <a:latin typeface="Abadi" panose="020B0604020104020204" pitchFamily="34" charset="0"/>
              </a:rPr>
              <a:t>Extract Column/Variable Names:</a:t>
            </a:r>
            <a:br>
              <a:rPr lang="en-US" sz="1200" dirty="0">
                <a:solidFill>
                  <a:schemeClr val="accent3">
                    <a:lumMod val="25000"/>
                  </a:schemeClr>
                </a:solidFill>
                <a:latin typeface="Abadi" panose="020B0604020104020204" pitchFamily="34" charset="0"/>
              </a:rPr>
            </a:br>
            <a:r>
              <a:rPr lang="en-US" sz="1200" dirty="0">
                <a:solidFill>
                  <a:schemeClr val="accent3">
                    <a:lumMod val="25000"/>
                  </a:schemeClr>
                </a:solidFill>
                <a:latin typeface="Abadi" panose="020B0604020104020204" pitchFamily="34" charset="0"/>
              </a:rPr>
              <a:t>Loop through &lt;</a:t>
            </a:r>
            <a:r>
              <a:rPr lang="en-US" sz="1200" dirty="0" err="1">
                <a:solidFill>
                  <a:schemeClr val="accent3">
                    <a:lumMod val="25000"/>
                  </a:schemeClr>
                </a:solidFill>
                <a:latin typeface="Abadi" panose="020B0604020104020204" pitchFamily="34" charset="0"/>
              </a:rPr>
              <a:t>th</a:t>
            </a:r>
            <a:r>
              <a:rPr lang="en-US" sz="1200" dirty="0">
                <a:solidFill>
                  <a:schemeClr val="accent3">
                    <a:lumMod val="25000"/>
                  </a:schemeClr>
                </a:solidFill>
                <a:latin typeface="Abadi" panose="020B0604020104020204" pitchFamily="34" charset="0"/>
              </a:rPr>
              <a:t>&gt; tags in the table header.</a:t>
            </a:r>
          </a:p>
          <a:p>
            <a:pPr>
              <a:spcBef>
                <a:spcPts val="1400"/>
              </a:spcBef>
            </a:pPr>
            <a:r>
              <a:rPr lang="en-US" sz="1200" dirty="0">
                <a:solidFill>
                  <a:schemeClr val="accent3">
                    <a:lumMod val="25000"/>
                  </a:schemeClr>
                </a:solidFill>
                <a:latin typeface="Abadi" panose="020B0604020104020204" pitchFamily="34" charset="0"/>
              </a:rPr>
              <a:t>Parse Table Rows and Columns:</a:t>
            </a:r>
            <a:br>
              <a:rPr lang="en-US" sz="1200" dirty="0">
                <a:solidFill>
                  <a:schemeClr val="accent3">
                    <a:lumMod val="25000"/>
                  </a:schemeClr>
                </a:solidFill>
                <a:latin typeface="Abadi" panose="020B0604020104020204" pitchFamily="34" charset="0"/>
              </a:rPr>
            </a:br>
            <a:r>
              <a:rPr lang="en-US" sz="1200" dirty="0">
                <a:solidFill>
                  <a:schemeClr val="accent3">
                    <a:lumMod val="25000"/>
                  </a:schemeClr>
                </a:solidFill>
                <a:latin typeface="Abadi" panose="020B0604020104020204" pitchFamily="34" charset="0"/>
              </a:rPr>
              <a:t>Loop through each row (&lt;tr&gt;) and each cell (&lt;td&gt; or &lt;</a:t>
            </a:r>
            <a:r>
              <a:rPr lang="en-US" sz="1200" dirty="0" err="1">
                <a:solidFill>
                  <a:schemeClr val="accent3">
                    <a:lumMod val="25000"/>
                  </a:schemeClr>
                </a:solidFill>
                <a:latin typeface="Abadi" panose="020B0604020104020204" pitchFamily="34" charset="0"/>
              </a:rPr>
              <a:t>th</a:t>
            </a:r>
            <a:r>
              <a:rPr lang="en-US" sz="1200" dirty="0">
                <a:solidFill>
                  <a:schemeClr val="accent3">
                    <a:lumMod val="25000"/>
                  </a:schemeClr>
                </a:solidFill>
                <a:latin typeface="Abadi" panose="020B0604020104020204" pitchFamily="34" charset="0"/>
              </a:rPr>
              <a:t>&gt;) to extract data.</a:t>
            </a:r>
          </a:p>
          <a:p>
            <a:pPr>
              <a:spcBef>
                <a:spcPts val="1400"/>
              </a:spcBef>
            </a:pPr>
            <a:r>
              <a:rPr lang="en-US" sz="1200" dirty="0">
                <a:solidFill>
                  <a:schemeClr val="accent3">
                    <a:lumMod val="25000"/>
                  </a:schemeClr>
                </a:solidFill>
                <a:latin typeface="Abadi" panose="020B0604020104020204" pitchFamily="34" charset="0"/>
              </a:rPr>
              <a:t>Create a </a:t>
            </a:r>
            <a:r>
              <a:rPr lang="en-US" sz="1200" dirty="0" err="1">
                <a:solidFill>
                  <a:schemeClr val="accent3">
                    <a:lumMod val="25000"/>
                  </a:schemeClr>
                </a:solidFill>
                <a:latin typeface="Abadi" panose="020B0604020104020204" pitchFamily="34" charset="0"/>
              </a:rPr>
              <a:t>DataFrame</a:t>
            </a:r>
            <a:r>
              <a:rPr lang="en-US" sz="1200" dirty="0">
                <a:solidFill>
                  <a:schemeClr val="accent3">
                    <a:lumMod val="25000"/>
                  </a:schemeClr>
                </a:solidFill>
                <a:latin typeface="Abadi" panose="020B0604020104020204" pitchFamily="34" charset="0"/>
              </a:rPr>
              <a:t>:</a:t>
            </a:r>
            <a:br>
              <a:rPr lang="en-US" sz="1200" dirty="0">
                <a:solidFill>
                  <a:schemeClr val="accent3">
                    <a:lumMod val="25000"/>
                  </a:schemeClr>
                </a:solidFill>
                <a:latin typeface="Abadi" panose="020B0604020104020204" pitchFamily="34" charset="0"/>
              </a:rPr>
            </a:br>
            <a:r>
              <a:rPr lang="en-US" sz="1200" dirty="0">
                <a:solidFill>
                  <a:schemeClr val="accent3">
                    <a:lumMod val="25000"/>
                  </a:schemeClr>
                </a:solidFill>
                <a:latin typeface="Abadi" panose="020B0604020104020204" pitchFamily="34" charset="0"/>
              </a:rPr>
              <a:t>Use </a:t>
            </a:r>
            <a:r>
              <a:rPr lang="en-US" sz="1200" dirty="0" err="1">
                <a:solidFill>
                  <a:schemeClr val="accent3">
                    <a:lumMod val="25000"/>
                  </a:schemeClr>
                </a:solidFill>
                <a:latin typeface="Abadi" panose="020B0604020104020204" pitchFamily="34" charset="0"/>
              </a:rPr>
              <a:t>pd.DataFrame</a:t>
            </a:r>
            <a:r>
              <a:rPr lang="en-US" sz="1200" dirty="0">
                <a:solidFill>
                  <a:schemeClr val="accent3">
                    <a:lumMod val="25000"/>
                  </a:schemeClr>
                </a:solidFill>
                <a:latin typeface="Abadi" panose="020B0604020104020204" pitchFamily="34" charset="0"/>
              </a:rPr>
              <a:t>(</a:t>
            </a:r>
            <a:r>
              <a:rPr lang="en-US" sz="1200" dirty="0" err="1">
                <a:solidFill>
                  <a:schemeClr val="accent3">
                    <a:lumMod val="25000"/>
                  </a:schemeClr>
                </a:solidFill>
                <a:latin typeface="Abadi" panose="020B0604020104020204" pitchFamily="34" charset="0"/>
              </a:rPr>
              <a:t>rows_list</a:t>
            </a:r>
            <a:r>
              <a:rPr lang="en-US" sz="1200" dirty="0">
                <a:solidFill>
                  <a:schemeClr val="accent3">
                    <a:lumMod val="25000"/>
                  </a:schemeClr>
                </a:solidFill>
                <a:latin typeface="Abadi" panose="020B0604020104020204" pitchFamily="34" charset="0"/>
              </a:rPr>
              <a:t>) with the list of row data and column headers.</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7A9B00F8-24E1-5CC4-4A07-4DFDCCAE30F5}"/>
              </a:ext>
            </a:extLst>
          </p:cNvPr>
          <p:cNvPicPr>
            <a:picLocks noChangeAspect="1"/>
          </p:cNvPicPr>
          <p:nvPr/>
        </p:nvPicPr>
        <p:blipFill>
          <a:blip r:embed="rId4"/>
          <a:stretch>
            <a:fillRect/>
          </a:stretch>
        </p:blipFill>
        <p:spPr>
          <a:xfrm>
            <a:off x="4933075" y="1282298"/>
            <a:ext cx="6438187" cy="4828642"/>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543050"/>
            <a:ext cx="4095750" cy="4351338"/>
          </a:xfrm>
          <a:prstGeom prst="rect">
            <a:avLst/>
          </a:prstGeom>
        </p:spPr>
        <p:txBody>
          <a:bodyPr>
            <a:normAutofit/>
          </a:bodyPr>
          <a:lstStyle/>
          <a:p>
            <a:r>
              <a:rPr lang="en-US" sz="1600" dirty="0">
                <a:solidFill>
                  <a:schemeClr val="accent3">
                    <a:lumMod val="25000"/>
                  </a:schemeClr>
                </a:solidFill>
                <a:latin typeface="Abadi" panose="020B0604020104020204" pitchFamily="34" charset="0"/>
              </a:rPr>
              <a:t>After loading the dataset, we calculated the number of launches at each site, showing how active or preferred each launch site is. We then analyzed the orbit types, providing insights into the most commonly targeted orbits for missions. By examining the mission outcomes for each orbit, we gained an understanding of orbit-specific mission success rates or challenges. Lastly, we created a simplified landing outcome label, which could help in quickly assessing the success rate of landings.</a:t>
            </a:r>
            <a:endParaRPr lang="en-US" sz="1400" dirty="0"/>
          </a:p>
          <a:p>
            <a:endParaRPr lang="en-US" sz="14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Picture 2">
            <a:extLst>
              <a:ext uri="{FF2B5EF4-FFF2-40B4-BE49-F238E27FC236}">
                <a16:creationId xmlns:a16="http://schemas.microsoft.com/office/drawing/2014/main" id="{03790271-67E0-F0F1-E23B-7D013B89AB9C}"/>
              </a:ext>
            </a:extLst>
          </p:cNvPr>
          <p:cNvPicPr>
            <a:picLocks noChangeAspect="1"/>
          </p:cNvPicPr>
          <p:nvPr/>
        </p:nvPicPr>
        <p:blipFill>
          <a:blip r:embed="rId4"/>
          <a:stretch>
            <a:fillRect/>
          </a:stretch>
        </p:blipFill>
        <p:spPr>
          <a:xfrm>
            <a:off x="4480875" y="0"/>
            <a:ext cx="7711125" cy="6858000"/>
          </a:xfrm>
          <a:prstGeom prst="rect">
            <a:avLst/>
          </a:prstGeom>
        </p:spPr>
      </p:pic>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1036</TotalTime>
  <Words>2088</Words>
  <Application>Microsoft Office PowerPoint</Application>
  <PresentationFormat>Widescreen</PresentationFormat>
  <Paragraphs>154</Paragraphs>
  <Slides>36</Slides>
  <Notes>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36</vt:i4>
      </vt:variant>
    </vt:vector>
  </HeadingPairs>
  <TitlesOfParts>
    <vt:vector size="46" baseType="lpstr">
      <vt:lpstr>Abadi</vt:lpstr>
      <vt:lpstr>Arial</vt:lpstr>
      <vt:lpstr>Calibri</vt:lpstr>
      <vt:lpstr>IBM Plex Mono SemiBold</vt:lpstr>
      <vt:lpstr>Söhne</vt:lpstr>
      <vt:lpstr>Trebuchet MS</vt:lpstr>
      <vt:lpstr>Wingdings</vt:lpstr>
      <vt:lpstr>Wingdings 3</vt:lpstr>
      <vt:lpstr>Custom Design</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 S</cp:lastModifiedBy>
  <cp:revision>206</cp:revision>
  <dcterms:created xsi:type="dcterms:W3CDTF">2021-04-29T18:58:34Z</dcterms:created>
  <dcterms:modified xsi:type="dcterms:W3CDTF">2024-02-12T18:30:19Z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